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Happy Monkey" panose="020B0604020202020204" charset="0"/>
      <p:regular r:id="rId33"/>
    </p:embeddedFont>
    <p:embeddedFont>
      <p:font typeface="Calibri" panose="020F0502020204030204" pitchFamily="34" charset="0"/>
      <p:regular r:id="rId34"/>
      <p:bold r:id="rId35"/>
      <p:italic r:id="rId36"/>
      <p:boldItalic r:id="rId37"/>
    </p:embeddedFont>
    <p:embeddedFont>
      <p:font typeface="Varela Round" panose="020B0604020202020204" charset="-79"/>
      <p:regular r:id="rId38"/>
    </p:embeddedFont>
    <p:embeddedFont>
      <p:font typeface="Rock Salt"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48E9E9-A3F7-4410-819B-B99BD3BD794A}">
  <a:tblStyle styleId="{2848E9E9-A3F7-4410-819B-B99BD3BD794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300578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96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84e89e0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84e89e0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20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84e89e0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84e89e0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40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84e89e0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84e89e0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874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84e89e0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84e89e0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629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84e89e0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84e89e0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193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86240482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86240482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3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9c74e21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9c74e21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56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9c74e21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9c74e21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76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9c74e21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9c74e21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185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9c74e21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9c74e21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55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1d5e4c46a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 name="Google Shape;32;g1d5e4c46a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596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9c74e21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9c74e21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27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9c74e212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9c74e21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11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27b355b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27b355b7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501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27b355b7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27b355b7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356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27b355b7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27b355b7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048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27b355b7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27b355b7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919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27b355b7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27b355b7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837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27b355b7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27b355b7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328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27b355b7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27b355b7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42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86240482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86240482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88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d5e4c46a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1d5e4c46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397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c86240482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c86240482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46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39f0c9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39f0c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67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830a82c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c830a82c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2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0489ec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0489ec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61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0489ec2_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0489ec2_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92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84e89e0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84e89e0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75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84e89e0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84e89e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23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ites.google.com/a/nelson.k12.va.us/techlab/presentation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ctrTitle"/>
          </p:nvPr>
        </p:nvSpPr>
        <p:spPr>
          <a:xfrm>
            <a:off x="685800" y="-1"/>
            <a:ext cx="7772400" cy="91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900FF"/>
                </a:solidFill>
                <a:latin typeface="Calibri"/>
                <a:ea typeface="Calibri"/>
                <a:cs typeface="Calibri"/>
                <a:sym typeface="Calibri"/>
              </a:rPr>
              <a:t>Project Planner   </a:t>
            </a:r>
            <a:endParaRPr>
              <a:solidFill>
                <a:srgbClr val="9900FF"/>
              </a:solidFill>
              <a:latin typeface="Calibri"/>
              <a:ea typeface="Calibri"/>
              <a:cs typeface="Calibri"/>
              <a:sym typeface="Calibri"/>
            </a:endParaRPr>
          </a:p>
        </p:txBody>
      </p:sp>
      <p:sp>
        <p:nvSpPr>
          <p:cNvPr id="28" name="Google Shape;28;p8"/>
          <p:cNvSpPr txBox="1">
            <a:spLocks noGrp="1"/>
          </p:cNvSpPr>
          <p:nvPr>
            <p:ph type="subTitle" idx="1"/>
          </p:nvPr>
        </p:nvSpPr>
        <p:spPr>
          <a:xfrm>
            <a:off x="111125" y="825625"/>
            <a:ext cx="8955000" cy="91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9900FF"/>
                </a:solidFill>
                <a:latin typeface="Calibri"/>
                <a:ea typeface="Calibri"/>
                <a:cs typeface="Calibri"/>
                <a:sym typeface="Calibri"/>
              </a:rPr>
              <a:t>This project will be for the next 8-10 days of class.  </a:t>
            </a:r>
            <a:endParaRPr sz="2400">
              <a:solidFill>
                <a:srgbClr val="9900FF"/>
              </a:solidFill>
              <a:latin typeface="Calibri"/>
              <a:ea typeface="Calibri"/>
              <a:cs typeface="Calibri"/>
              <a:sym typeface="Calibri"/>
            </a:endParaRPr>
          </a:p>
        </p:txBody>
      </p:sp>
      <p:sp>
        <p:nvSpPr>
          <p:cNvPr id="29" name="Google Shape;29;p8"/>
          <p:cNvSpPr txBox="1"/>
          <p:nvPr/>
        </p:nvSpPr>
        <p:spPr>
          <a:xfrm>
            <a:off x="359825" y="1738225"/>
            <a:ext cx="8706300" cy="3314400"/>
          </a:xfrm>
          <a:prstGeom prst="rect">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smtClean="0">
                <a:latin typeface="Calibri"/>
                <a:ea typeface="Calibri"/>
                <a:cs typeface="Calibri"/>
                <a:sym typeface="Calibri"/>
              </a:rPr>
              <a:t>A </a:t>
            </a:r>
            <a:r>
              <a:rPr lang="en" sz="3000" b="1" dirty="0">
                <a:latin typeface="Calibri"/>
                <a:ea typeface="Calibri"/>
                <a:cs typeface="Calibri"/>
                <a:sym typeface="Calibri"/>
              </a:rPr>
              <a:t>few notes</a:t>
            </a:r>
            <a:endParaRPr sz="3000" dirty="0">
              <a:latin typeface="Calibri"/>
              <a:ea typeface="Calibri"/>
              <a:cs typeface="Calibri"/>
              <a:sym typeface="Calibri"/>
            </a:endParaRPr>
          </a:p>
          <a:p>
            <a:pPr marL="0" lvl="0" indent="0" algn="l" rtl="0">
              <a:spcBef>
                <a:spcPts val="0"/>
              </a:spcBef>
              <a:spcAft>
                <a:spcPts val="0"/>
              </a:spcAft>
              <a:buNone/>
            </a:pPr>
            <a:r>
              <a:rPr lang="en" sz="2400" dirty="0" smtClean="0">
                <a:latin typeface="Calibri"/>
                <a:ea typeface="Calibri"/>
                <a:cs typeface="Calibri"/>
                <a:sym typeface="Calibri"/>
              </a:rPr>
              <a:t>*</a:t>
            </a:r>
            <a:r>
              <a:rPr lang="en" sz="2400" dirty="0">
                <a:latin typeface="Calibri"/>
                <a:ea typeface="Calibri"/>
                <a:cs typeface="Calibri"/>
                <a:sym typeface="Calibri"/>
              </a:rPr>
              <a:t>Safety is extremely important.  Any time you are in the shop using tools you must have permission from Mrs. Hagedorn.  If you are not creating in the shop you do not need to be in that room.   If you are in that room you must clean up after yourselves.  </a:t>
            </a:r>
            <a:endParaRPr sz="2400" dirty="0">
              <a:latin typeface="Calibri"/>
              <a:ea typeface="Calibri"/>
              <a:cs typeface="Calibri"/>
              <a:sym typeface="Calibri"/>
            </a:endParaRPr>
          </a:p>
          <a:p>
            <a:pPr marL="0" lvl="0" indent="0" algn="l" rtl="0">
              <a:spcBef>
                <a:spcPts val="0"/>
              </a:spcBef>
              <a:spcAft>
                <a:spcPts val="0"/>
              </a:spcAft>
              <a:buNone/>
            </a:pPr>
            <a:r>
              <a:rPr lang="en" sz="2400" dirty="0">
                <a:latin typeface="Calibri"/>
                <a:ea typeface="Calibri"/>
                <a:cs typeface="Calibri"/>
                <a:sym typeface="Calibri"/>
              </a:rPr>
              <a:t>*Remember that Mrs. Hagedorn works hard to make these materials available to you.  Do not take any materials without permission.  If you want something special you may need to purchase it yourself.</a:t>
            </a:r>
            <a:endParaRPr sz="24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Happy Monkey"/>
                <a:ea typeface="Happy Monkey"/>
                <a:cs typeface="Happy Monkey"/>
                <a:sym typeface="Happy Monkey"/>
              </a:rPr>
              <a:t>Day 6 - </a:t>
            </a:r>
            <a:r>
              <a:rPr lang="en" sz="3400">
                <a:solidFill>
                  <a:srgbClr val="FF9900"/>
                </a:solidFill>
                <a:highlight>
                  <a:srgbClr val="B45F06"/>
                </a:highlight>
                <a:latin typeface="Happy Monkey"/>
                <a:ea typeface="Happy Monkey"/>
                <a:cs typeface="Happy Monkey"/>
                <a:sym typeface="Happy Monkey"/>
              </a:rPr>
              <a:t>Develop</a:t>
            </a:r>
            <a:r>
              <a:rPr lang="en" sz="3400">
                <a:latin typeface="Happy Monkey"/>
                <a:ea typeface="Happy Monkey"/>
                <a:cs typeface="Happy Monkey"/>
                <a:sym typeface="Happy Monkey"/>
              </a:rPr>
              <a:t> &amp; </a:t>
            </a:r>
            <a:r>
              <a:rPr lang="en" sz="3400">
                <a:solidFill>
                  <a:srgbClr val="FFFFFF"/>
                </a:solidFill>
                <a:highlight>
                  <a:srgbClr val="FF0000"/>
                </a:highlight>
                <a:latin typeface="Happy Monkey"/>
                <a:ea typeface="Happy Monkey"/>
                <a:cs typeface="Happy Monkey"/>
                <a:sym typeface="Happy Monkey"/>
              </a:rPr>
              <a:t>Test</a:t>
            </a:r>
            <a:endParaRPr sz="3400">
              <a:latin typeface="Happy Monkey"/>
              <a:ea typeface="Happy Monkey"/>
              <a:cs typeface="Happy Monkey"/>
              <a:sym typeface="Happy Monkey"/>
            </a:endParaRPr>
          </a:p>
        </p:txBody>
      </p:sp>
      <p:sp>
        <p:nvSpPr>
          <p:cNvPr id="105" name="Google Shape;105;p17"/>
          <p:cNvSpPr txBox="1">
            <a:spLocks noGrp="1"/>
          </p:cNvSpPr>
          <p:nvPr>
            <p:ph type="body" idx="1"/>
          </p:nvPr>
        </p:nvSpPr>
        <p:spPr>
          <a:xfrm>
            <a:off x="406050" y="705200"/>
            <a:ext cx="39945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a:t>
            </a:r>
            <a:endParaRPr sz="1800">
              <a:latin typeface="Calibri"/>
              <a:ea typeface="Calibri"/>
              <a:cs typeface="Calibri"/>
              <a:sym typeface="Calibri"/>
            </a:endParaRPr>
          </a:p>
        </p:txBody>
      </p:sp>
      <p:sp>
        <p:nvSpPr>
          <p:cNvPr id="106" name="Google Shape;106;p17"/>
          <p:cNvSpPr txBox="1">
            <a:spLocks noGrp="1"/>
          </p:cNvSpPr>
          <p:nvPr>
            <p:ph type="body" idx="2"/>
          </p:nvPr>
        </p:nvSpPr>
        <p:spPr>
          <a:xfrm>
            <a:off x="4692300" y="705200"/>
            <a:ext cx="40968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2400" b="1">
                <a:latin typeface="Calibri"/>
                <a:ea typeface="Calibri"/>
                <a:cs typeface="Calibri"/>
                <a:sym typeface="Calibri"/>
              </a:rPr>
              <a:t>Proof of Progress</a:t>
            </a:r>
            <a:r>
              <a:rPr lang="en" sz="1800">
                <a:latin typeface="Calibri"/>
                <a:ea typeface="Calibri"/>
                <a:cs typeface="Calibri"/>
                <a:sym typeface="Calibri"/>
              </a:rPr>
              <a:t>:</a:t>
            </a:r>
            <a:endParaRPr b="1">
              <a:latin typeface="Calibri"/>
              <a:ea typeface="Calibri"/>
              <a:cs typeface="Calibri"/>
              <a:sym typeface="Calibri"/>
            </a:endParaRPr>
          </a:p>
        </p:txBody>
      </p:sp>
      <p:cxnSp>
        <p:nvCxnSpPr>
          <p:cNvPr id="107" name="Google Shape;107;p17"/>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108" name="Google Shape;108;p17"/>
          <p:cNvSpPr txBox="1">
            <a:spLocks noGrp="1"/>
          </p:cNvSpPr>
          <p:nvPr>
            <p:ph type="body" idx="1"/>
          </p:nvPr>
        </p:nvSpPr>
        <p:spPr>
          <a:xfrm>
            <a:off x="354900" y="1638700"/>
            <a:ext cx="4096800" cy="3287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00CC00"/>
                </a:solidFill>
                <a:latin typeface="Calibri"/>
                <a:ea typeface="Calibri"/>
                <a:cs typeface="Calibri"/>
                <a:sym typeface="Calibri"/>
              </a:rPr>
              <a:t>Today’s goal</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Problem</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Success</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Next time</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ctr" rtl="0">
              <a:spcBef>
                <a:spcPts val="600"/>
              </a:spcBef>
              <a:spcAft>
                <a:spcPts val="0"/>
              </a:spcAft>
              <a:buNone/>
            </a:pP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Happy Monkey"/>
                <a:ea typeface="Happy Monkey"/>
                <a:cs typeface="Happy Monkey"/>
                <a:sym typeface="Happy Monkey"/>
              </a:rPr>
              <a:t>Day 7 - </a:t>
            </a:r>
            <a:r>
              <a:rPr lang="en" sz="3400">
                <a:solidFill>
                  <a:srgbClr val="FF9900"/>
                </a:solidFill>
                <a:highlight>
                  <a:srgbClr val="B45F06"/>
                </a:highlight>
                <a:latin typeface="Happy Monkey"/>
                <a:ea typeface="Happy Monkey"/>
                <a:cs typeface="Happy Monkey"/>
                <a:sym typeface="Happy Monkey"/>
              </a:rPr>
              <a:t>Develop</a:t>
            </a:r>
            <a:r>
              <a:rPr lang="en" sz="3400">
                <a:latin typeface="Happy Monkey"/>
                <a:ea typeface="Happy Monkey"/>
                <a:cs typeface="Happy Monkey"/>
                <a:sym typeface="Happy Monkey"/>
              </a:rPr>
              <a:t> &amp; </a:t>
            </a:r>
            <a:r>
              <a:rPr lang="en" sz="3400">
                <a:solidFill>
                  <a:srgbClr val="FFFFFF"/>
                </a:solidFill>
                <a:highlight>
                  <a:srgbClr val="FF0000"/>
                </a:highlight>
                <a:latin typeface="Happy Monkey"/>
                <a:ea typeface="Happy Monkey"/>
                <a:cs typeface="Happy Monkey"/>
                <a:sym typeface="Happy Monkey"/>
              </a:rPr>
              <a:t>Test</a:t>
            </a:r>
            <a:endParaRPr sz="3400">
              <a:latin typeface="Happy Monkey"/>
              <a:ea typeface="Happy Monkey"/>
              <a:cs typeface="Happy Monkey"/>
              <a:sym typeface="Happy Monkey"/>
            </a:endParaRPr>
          </a:p>
        </p:txBody>
      </p:sp>
      <p:sp>
        <p:nvSpPr>
          <p:cNvPr id="114" name="Google Shape;114;p18"/>
          <p:cNvSpPr txBox="1">
            <a:spLocks noGrp="1"/>
          </p:cNvSpPr>
          <p:nvPr>
            <p:ph type="body" idx="1"/>
          </p:nvPr>
        </p:nvSpPr>
        <p:spPr>
          <a:xfrm>
            <a:off x="406050" y="705200"/>
            <a:ext cx="39945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a:t>
            </a:r>
            <a:endParaRPr sz="1800">
              <a:latin typeface="Calibri"/>
              <a:ea typeface="Calibri"/>
              <a:cs typeface="Calibri"/>
              <a:sym typeface="Calibri"/>
            </a:endParaRPr>
          </a:p>
        </p:txBody>
      </p:sp>
      <p:sp>
        <p:nvSpPr>
          <p:cNvPr id="115" name="Google Shape;115;p18"/>
          <p:cNvSpPr txBox="1">
            <a:spLocks noGrp="1"/>
          </p:cNvSpPr>
          <p:nvPr>
            <p:ph type="body" idx="2"/>
          </p:nvPr>
        </p:nvSpPr>
        <p:spPr>
          <a:xfrm>
            <a:off x="4692300" y="705200"/>
            <a:ext cx="40968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2400" b="1">
                <a:latin typeface="Calibri"/>
                <a:ea typeface="Calibri"/>
                <a:cs typeface="Calibri"/>
                <a:sym typeface="Calibri"/>
              </a:rPr>
              <a:t>Proof of Progress</a:t>
            </a:r>
            <a:r>
              <a:rPr lang="en" sz="1800">
                <a:latin typeface="Calibri"/>
                <a:ea typeface="Calibri"/>
                <a:cs typeface="Calibri"/>
                <a:sym typeface="Calibri"/>
              </a:rPr>
              <a:t>:</a:t>
            </a:r>
            <a:endParaRPr b="1">
              <a:latin typeface="Calibri"/>
              <a:ea typeface="Calibri"/>
              <a:cs typeface="Calibri"/>
              <a:sym typeface="Calibri"/>
            </a:endParaRPr>
          </a:p>
        </p:txBody>
      </p:sp>
      <p:cxnSp>
        <p:nvCxnSpPr>
          <p:cNvPr id="116" name="Google Shape;116;p18"/>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117" name="Google Shape;117;p18"/>
          <p:cNvSpPr txBox="1">
            <a:spLocks noGrp="1"/>
          </p:cNvSpPr>
          <p:nvPr>
            <p:ph type="body" idx="1"/>
          </p:nvPr>
        </p:nvSpPr>
        <p:spPr>
          <a:xfrm>
            <a:off x="354900" y="1638700"/>
            <a:ext cx="4096800" cy="3287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00CC00"/>
                </a:solidFill>
                <a:latin typeface="Calibri"/>
                <a:ea typeface="Calibri"/>
                <a:cs typeface="Calibri"/>
                <a:sym typeface="Calibri"/>
              </a:rPr>
              <a:t>Today’s goal</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Problem</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Success</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Next time</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ctr" rtl="0">
              <a:spcBef>
                <a:spcPts val="600"/>
              </a:spcBef>
              <a:spcAft>
                <a:spcPts val="0"/>
              </a:spcAft>
              <a:buNone/>
            </a:pP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Happy Monkey"/>
                <a:ea typeface="Happy Monkey"/>
                <a:cs typeface="Happy Monkey"/>
                <a:sym typeface="Happy Monkey"/>
              </a:rPr>
              <a:t>Day 8 - </a:t>
            </a:r>
            <a:r>
              <a:rPr lang="en" sz="3400">
                <a:solidFill>
                  <a:srgbClr val="FF9900"/>
                </a:solidFill>
                <a:highlight>
                  <a:srgbClr val="B45F06"/>
                </a:highlight>
                <a:latin typeface="Happy Monkey"/>
                <a:ea typeface="Happy Monkey"/>
                <a:cs typeface="Happy Monkey"/>
                <a:sym typeface="Happy Monkey"/>
              </a:rPr>
              <a:t>Develop</a:t>
            </a:r>
            <a:r>
              <a:rPr lang="en" sz="3400">
                <a:latin typeface="Happy Monkey"/>
                <a:ea typeface="Happy Monkey"/>
                <a:cs typeface="Happy Monkey"/>
                <a:sym typeface="Happy Monkey"/>
              </a:rPr>
              <a:t> &amp; </a:t>
            </a:r>
            <a:r>
              <a:rPr lang="en" sz="3400">
                <a:solidFill>
                  <a:srgbClr val="FFFFFF"/>
                </a:solidFill>
                <a:highlight>
                  <a:srgbClr val="FF0000"/>
                </a:highlight>
                <a:latin typeface="Happy Monkey"/>
                <a:ea typeface="Happy Monkey"/>
                <a:cs typeface="Happy Monkey"/>
                <a:sym typeface="Happy Monkey"/>
              </a:rPr>
              <a:t>Test</a:t>
            </a:r>
            <a:endParaRPr sz="3400">
              <a:latin typeface="Happy Monkey"/>
              <a:ea typeface="Happy Monkey"/>
              <a:cs typeface="Happy Monkey"/>
              <a:sym typeface="Happy Monkey"/>
            </a:endParaRPr>
          </a:p>
        </p:txBody>
      </p:sp>
      <p:sp>
        <p:nvSpPr>
          <p:cNvPr id="123" name="Google Shape;123;p19"/>
          <p:cNvSpPr txBox="1">
            <a:spLocks noGrp="1"/>
          </p:cNvSpPr>
          <p:nvPr>
            <p:ph type="body" idx="1"/>
          </p:nvPr>
        </p:nvSpPr>
        <p:spPr>
          <a:xfrm>
            <a:off x="406050" y="705200"/>
            <a:ext cx="39945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a:t>
            </a:r>
            <a:endParaRPr sz="1800">
              <a:latin typeface="Calibri"/>
              <a:ea typeface="Calibri"/>
              <a:cs typeface="Calibri"/>
              <a:sym typeface="Calibri"/>
            </a:endParaRPr>
          </a:p>
        </p:txBody>
      </p:sp>
      <p:sp>
        <p:nvSpPr>
          <p:cNvPr id="124" name="Google Shape;124;p19"/>
          <p:cNvSpPr txBox="1">
            <a:spLocks noGrp="1"/>
          </p:cNvSpPr>
          <p:nvPr>
            <p:ph type="body" idx="2"/>
          </p:nvPr>
        </p:nvSpPr>
        <p:spPr>
          <a:xfrm>
            <a:off x="4692300" y="705200"/>
            <a:ext cx="40968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2400" b="1">
                <a:latin typeface="Calibri"/>
                <a:ea typeface="Calibri"/>
                <a:cs typeface="Calibri"/>
                <a:sym typeface="Calibri"/>
              </a:rPr>
              <a:t>Proof of Progress</a:t>
            </a:r>
            <a:r>
              <a:rPr lang="en" sz="1800">
                <a:latin typeface="Calibri"/>
                <a:ea typeface="Calibri"/>
                <a:cs typeface="Calibri"/>
                <a:sym typeface="Calibri"/>
              </a:rPr>
              <a:t>:</a:t>
            </a:r>
            <a:endParaRPr b="1">
              <a:latin typeface="Calibri"/>
              <a:ea typeface="Calibri"/>
              <a:cs typeface="Calibri"/>
              <a:sym typeface="Calibri"/>
            </a:endParaRPr>
          </a:p>
        </p:txBody>
      </p:sp>
      <p:cxnSp>
        <p:nvCxnSpPr>
          <p:cNvPr id="125" name="Google Shape;125;p19"/>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126" name="Google Shape;126;p19"/>
          <p:cNvSpPr txBox="1">
            <a:spLocks noGrp="1"/>
          </p:cNvSpPr>
          <p:nvPr>
            <p:ph type="body" idx="1"/>
          </p:nvPr>
        </p:nvSpPr>
        <p:spPr>
          <a:xfrm>
            <a:off x="354900" y="1638700"/>
            <a:ext cx="4096800" cy="3287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00CC00"/>
                </a:solidFill>
                <a:latin typeface="Calibri"/>
                <a:ea typeface="Calibri"/>
                <a:cs typeface="Calibri"/>
                <a:sym typeface="Calibri"/>
              </a:rPr>
              <a:t>Today’s goal</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Problem</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Success</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Next time</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ctr" rtl="0">
              <a:spcBef>
                <a:spcPts val="600"/>
              </a:spcBef>
              <a:spcAft>
                <a:spcPts val="0"/>
              </a:spcAft>
              <a:buNone/>
            </a:pPr>
            <a:endParaRPr sz="18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Happy Monkey"/>
                <a:ea typeface="Happy Monkey"/>
                <a:cs typeface="Happy Monkey"/>
                <a:sym typeface="Happy Monkey"/>
              </a:rPr>
              <a:t>Day 9 - </a:t>
            </a:r>
            <a:r>
              <a:rPr lang="en" sz="3400">
                <a:solidFill>
                  <a:srgbClr val="FF9900"/>
                </a:solidFill>
                <a:highlight>
                  <a:srgbClr val="B45F06"/>
                </a:highlight>
                <a:latin typeface="Happy Monkey"/>
                <a:ea typeface="Happy Monkey"/>
                <a:cs typeface="Happy Monkey"/>
                <a:sym typeface="Happy Monkey"/>
              </a:rPr>
              <a:t>Develop</a:t>
            </a:r>
            <a:r>
              <a:rPr lang="en" sz="3400">
                <a:latin typeface="Happy Monkey"/>
                <a:ea typeface="Happy Monkey"/>
                <a:cs typeface="Happy Monkey"/>
                <a:sym typeface="Happy Monkey"/>
              </a:rPr>
              <a:t> &amp; </a:t>
            </a:r>
            <a:r>
              <a:rPr lang="en" sz="3400">
                <a:solidFill>
                  <a:srgbClr val="FFFFFF"/>
                </a:solidFill>
                <a:highlight>
                  <a:srgbClr val="FF0000"/>
                </a:highlight>
                <a:latin typeface="Happy Monkey"/>
                <a:ea typeface="Happy Monkey"/>
                <a:cs typeface="Happy Monkey"/>
                <a:sym typeface="Happy Monkey"/>
              </a:rPr>
              <a:t>Test</a:t>
            </a:r>
            <a:r>
              <a:rPr lang="en" sz="3400">
                <a:latin typeface="Happy Monkey"/>
                <a:ea typeface="Happy Monkey"/>
                <a:cs typeface="Happy Monkey"/>
                <a:sym typeface="Happy Monkey"/>
              </a:rPr>
              <a:t> </a:t>
            </a:r>
            <a:endParaRPr sz="3400">
              <a:latin typeface="Happy Monkey"/>
              <a:ea typeface="Happy Monkey"/>
              <a:cs typeface="Happy Monkey"/>
              <a:sym typeface="Happy Monkey"/>
            </a:endParaRPr>
          </a:p>
        </p:txBody>
      </p:sp>
      <p:sp>
        <p:nvSpPr>
          <p:cNvPr id="132" name="Google Shape;132;p20"/>
          <p:cNvSpPr txBox="1">
            <a:spLocks noGrp="1"/>
          </p:cNvSpPr>
          <p:nvPr>
            <p:ph type="body" idx="1"/>
          </p:nvPr>
        </p:nvSpPr>
        <p:spPr>
          <a:xfrm>
            <a:off x="406050" y="705200"/>
            <a:ext cx="39945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a:t>
            </a:r>
            <a:endParaRPr sz="1800">
              <a:latin typeface="Calibri"/>
              <a:ea typeface="Calibri"/>
              <a:cs typeface="Calibri"/>
              <a:sym typeface="Calibri"/>
            </a:endParaRPr>
          </a:p>
        </p:txBody>
      </p:sp>
      <p:sp>
        <p:nvSpPr>
          <p:cNvPr id="133" name="Google Shape;133;p20"/>
          <p:cNvSpPr txBox="1">
            <a:spLocks noGrp="1"/>
          </p:cNvSpPr>
          <p:nvPr>
            <p:ph type="body" idx="2"/>
          </p:nvPr>
        </p:nvSpPr>
        <p:spPr>
          <a:xfrm>
            <a:off x="4794600" y="705200"/>
            <a:ext cx="3994500" cy="650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2400" b="1">
                <a:latin typeface="Calibri"/>
                <a:ea typeface="Calibri"/>
                <a:cs typeface="Calibri"/>
                <a:sym typeface="Calibri"/>
              </a:rPr>
              <a:t>Proof of Progress</a:t>
            </a:r>
            <a:r>
              <a:rPr lang="en" sz="1800">
                <a:latin typeface="Calibri"/>
                <a:ea typeface="Calibri"/>
                <a:cs typeface="Calibri"/>
                <a:sym typeface="Calibri"/>
              </a:rPr>
              <a:t>:</a:t>
            </a:r>
            <a:endParaRPr b="1">
              <a:latin typeface="Calibri"/>
              <a:ea typeface="Calibri"/>
              <a:cs typeface="Calibri"/>
              <a:sym typeface="Calibri"/>
            </a:endParaRPr>
          </a:p>
        </p:txBody>
      </p:sp>
      <p:cxnSp>
        <p:nvCxnSpPr>
          <p:cNvPr id="134" name="Google Shape;134;p20"/>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135" name="Google Shape;135;p20"/>
          <p:cNvSpPr txBox="1">
            <a:spLocks noGrp="1"/>
          </p:cNvSpPr>
          <p:nvPr>
            <p:ph type="body" idx="1"/>
          </p:nvPr>
        </p:nvSpPr>
        <p:spPr>
          <a:xfrm>
            <a:off x="354900" y="1638700"/>
            <a:ext cx="4096800" cy="3287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00CC00"/>
                </a:solidFill>
                <a:latin typeface="Calibri"/>
                <a:ea typeface="Calibri"/>
                <a:cs typeface="Calibri"/>
                <a:sym typeface="Calibri"/>
              </a:rPr>
              <a:t>Today’s goal</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Problem</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Success</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Next time</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ctr" rtl="0">
              <a:spcBef>
                <a:spcPts val="600"/>
              </a:spcBef>
              <a:spcAft>
                <a:spcPts val="0"/>
              </a:spcAft>
              <a:buNone/>
            </a:pP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Happy Monkey"/>
                <a:ea typeface="Happy Monkey"/>
                <a:cs typeface="Happy Monkey"/>
                <a:sym typeface="Happy Monkey"/>
              </a:rPr>
              <a:t>Day 10 - </a:t>
            </a:r>
            <a:r>
              <a:rPr lang="en" sz="3400">
                <a:solidFill>
                  <a:srgbClr val="FFFF00"/>
                </a:solidFill>
                <a:highlight>
                  <a:srgbClr val="00B200"/>
                </a:highlight>
                <a:latin typeface="Happy Monkey"/>
                <a:ea typeface="Happy Monkey"/>
                <a:cs typeface="Happy Monkey"/>
                <a:sym typeface="Happy Monkey"/>
              </a:rPr>
              <a:t>Share the Solution</a:t>
            </a:r>
            <a:endParaRPr sz="3400">
              <a:solidFill>
                <a:srgbClr val="FFFF00"/>
              </a:solidFill>
              <a:highlight>
                <a:srgbClr val="00B200"/>
              </a:highlight>
              <a:latin typeface="Happy Monkey"/>
              <a:ea typeface="Happy Monkey"/>
              <a:cs typeface="Happy Monkey"/>
              <a:sym typeface="Happy Monkey"/>
            </a:endParaRPr>
          </a:p>
        </p:txBody>
      </p:sp>
      <p:sp>
        <p:nvSpPr>
          <p:cNvPr id="141" name="Google Shape;141;p21"/>
          <p:cNvSpPr txBox="1">
            <a:spLocks noGrp="1"/>
          </p:cNvSpPr>
          <p:nvPr>
            <p:ph type="body" idx="1"/>
          </p:nvPr>
        </p:nvSpPr>
        <p:spPr>
          <a:xfrm>
            <a:off x="2574750" y="1017412"/>
            <a:ext cx="39945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a:t>
            </a:r>
            <a:endParaRPr sz="1800">
              <a:latin typeface="Calibri"/>
              <a:ea typeface="Calibri"/>
              <a:cs typeface="Calibri"/>
              <a:sym typeface="Calibri"/>
            </a:endParaRPr>
          </a:p>
        </p:txBody>
      </p:sp>
      <p:cxnSp>
        <p:nvCxnSpPr>
          <p:cNvPr id="142" name="Google Shape;142;p21"/>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143" name="Google Shape;143;p21"/>
          <p:cNvSpPr txBox="1">
            <a:spLocks noGrp="1"/>
          </p:cNvSpPr>
          <p:nvPr>
            <p:ph type="body" idx="1"/>
          </p:nvPr>
        </p:nvSpPr>
        <p:spPr>
          <a:xfrm>
            <a:off x="176700" y="1800850"/>
            <a:ext cx="8967300" cy="1795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a:latin typeface="Calibri"/>
                <a:ea typeface="Calibri"/>
                <a:cs typeface="Calibri"/>
                <a:sym typeface="Calibri"/>
              </a:rPr>
              <a:t>Priorities:</a:t>
            </a:r>
            <a:endParaRPr sz="1800">
              <a:latin typeface="Calibri"/>
              <a:ea typeface="Calibri"/>
              <a:cs typeface="Calibri"/>
              <a:sym typeface="Calibri"/>
            </a:endParaRPr>
          </a:p>
          <a:p>
            <a:pPr marL="457200" lvl="0" indent="-342900" algn="l" rtl="0">
              <a:spcBef>
                <a:spcPts val="600"/>
              </a:spcBef>
              <a:spcAft>
                <a:spcPts val="0"/>
              </a:spcAft>
              <a:buSzPts val="1800"/>
              <a:buFont typeface="Calibri"/>
              <a:buAutoNum type="arabicPeriod"/>
            </a:pPr>
            <a:r>
              <a:rPr lang="en" sz="1800">
                <a:latin typeface="Calibri"/>
                <a:ea typeface="Calibri"/>
                <a:cs typeface="Calibri"/>
                <a:sym typeface="Calibri"/>
              </a:rPr>
              <a:t>Fill out the Self-Assessment Rubric.</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 sz="1800">
                <a:latin typeface="Calibri"/>
                <a:ea typeface="Calibri"/>
                <a:cs typeface="Calibri"/>
                <a:sym typeface="Calibri"/>
              </a:rPr>
              <a:t>Make the presentation by using the Presentation Template at the end of this Planner.</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 sz="1800">
                <a:latin typeface="Calibri"/>
                <a:ea typeface="Calibri"/>
                <a:cs typeface="Calibri"/>
                <a:sym typeface="Calibri"/>
              </a:rPr>
              <a:t>Do the enrichment tasks.</a:t>
            </a:r>
            <a:endParaRPr sz="1800">
              <a:latin typeface="Calibri"/>
              <a:ea typeface="Calibri"/>
              <a:cs typeface="Calibri"/>
              <a:sym typeface="Calibri"/>
            </a:endParaRPr>
          </a:p>
          <a:p>
            <a:pPr marL="0" lvl="0" indent="0" algn="l" rtl="0">
              <a:spcBef>
                <a:spcPts val="600"/>
              </a:spcBef>
              <a:spcAft>
                <a:spcPts val="0"/>
              </a:spcAft>
              <a:buNone/>
            </a:pP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b="1" u="sng">
                <a:latin typeface="Calibri"/>
                <a:ea typeface="Calibri"/>
                <a:cs typeface="Calibri"/>
                <a:sym typeface="Calibri"/>
              </a:rPr>
              <a:t>IF YOU DON’T FINISH IN CLASS THIS IS HOMEWORK!!!</a:t>
            </a:r>
            <a:endParaRPr b="1" u="sng">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70025" y="205978"/>
            <a:ext cx="5439900" cy="54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latin typeface="Calibri"/>
                <a:ea typeface="Calibri"/>
                <a:cs typeface="Calibri"/>
                <a:sym typeface="Calibri"/>
              </a:rPr>
              <a:t>Self Assessment Rubric</a:t>
            </a:r>
            <a:endParaRPr u="sng">
              <a:latin typeface="Calibri"/>
              <a:ea typeface="Calibri"/>
              <a:cs typeface="Calibri"/>
              <a:sym typeface="Calibri"/>
            </a:endParaRPr>
          </a:p>
        </p:txBody>
      </p:sp>
      <p:graphicFrame>
        <p:nvGraphicFramePr>
          <p:cNvPr id="149" name="Google Shape;149;p22"/>
          <p:cNvGraphicFramePr/>
          <p:nvPr/>
        </p:nvGraphicFramePr>
        <p:xfrm>
          <a:off x="94925" y="845138"/>
          <a:ext cx="3000000" cy="3000000"/>
        </p:xfrm>
        <a:graphic>
          <a:graphicData uri="http://schemas.openxmlformats.org/drawingml/2006/table">
            <a:tbl>
              <a:tblPr>
                <a:noFill/>
                <a:tableStyleId>{2848E9E9-A3F7-4410-819B-B99BD3BD794A}</a:tableStyleId>
              </a:tblPr>
              <a:tblGrid>
                <a:gridCol w="2395175"/>
                <a:gridCol w="1352875"/>
                <a:gridCol w="5206100"/>
              </a:tblGrid>
              <a:tr h="660275">
                <a:tc>
                  <a:txBody>
                    <a:bodyPr/>
                    <a:lstStyle/>
                    <a:p>
                      <a:pPr marL="0" lvl="0" indent="0" algn="ctr" rtl="0">
                        <a:spcBef>
                          <a:spcPts val="0"/>
                        </a:spcBef>
                        <a:spcAft>
                          <a:spcPts val="0"/>
                        </a:spcAft>
                        <a:buNone/>
                      </a:pPr>
                      <a:r>
                        <a:rPr lang="en" sz="1400" b="1">
                          <a:latin typeface="Calibri"/>
                          <a:ea typeface="Calibri"/>
                          <a:cs typeface="Calibri"/>
                          <a:sym typeface="Calibri"/>
                        </a:rPr>
                        <a:t>Assessment Topic</a:t>
                      </a:r>
                      <a:endParaRPr sz="1100">
                        <a:latin typeface="Calibri"/>
                        <a:ea typeface="Calibri"/>
                        <a:cs typeface="Calibri"/>
                        <a:sym typeface="Calibri"/>
                      </a:endParaRPr>
                    </a:p>
                  </a:txBody>
                  <a:tcPr marL="91425" marR="91425" marT="68575" marB="68575" anchor="ctr">
                    <a:solidFill>
                      <a:srgbClr val="CCCCCC"/>
                    </a:solidFill>
                  </a:tcPr>
                </a:tc>
                <a:tc>
                  <a:txBody>
                    <a:bodyPr/>
                    <a:lstStyle/>
                    <a:p>
                      <a:pPr marL="0" lvl="0" indent="0" algn="ctr" rtl="0">
                        <a:spcBef>
                          <a:spcPts val="0"/>
                        </a:spcBef>
                        <a:spcAft>
                          <a:spcPts val="0"/>
                        </a:spcAft>
                        <a:buNone/>
                      </a:pPr>
                      <a:r>
                        <a:rPr lang="en" sz="1400" b="1">
                          <a:latin typeface="Calibri"/>
                          <a:ea typeface="Calibri"/>
                          <a:cs typeface="Calibri"/>
                          <a:sym typeface="Calibri"/>
                        </a:rPr>
                        <a:t>Our Rating</a:t>
                      </a:r>
                      <a:endParaRPr sz="1400" b="1">
                        <a:latin typeface="Calibri"/>
                        <a:ea typeface="Calibri"/>
                        <a:cs typeface="Calibri"/>
                        <a:sym typeface="Calibri"/>
                      </a:endParaRPr>
                    </a:p>
                    <a:p>
                      <a:pPr marL="0" lvl="0" indent="0" algn="ctr" rtl="0">
                        <a:spcBef>
                          <a:spcPts val="0"/>
                        </a:spcBef>
                        <a:spcAft>
                          <a:spcPts val="0"/>
                        </a:spcAft>
                        <a:buNone/>
                      </a:pPr>
                      <a:r>
                        <a:rPr lang="en" sz="1600" b="1">
                          <a:latin typeface="Calibri"/>
                          <a:ea typeface="Calibri"/>
                          <a:cs typeface="Calibri"/>
                          <a:sym typeface="Calibri"/>
                        </a:rPr>
                        <a:t>(1 through 4)</a:t>
                      </a:r>
                      <a:endParaRPr sz="1600" b="1">
                        <a:latin typeface="Calibri"/>
                        <a:ea typeface="Calibri"/>
                        <a:cs typeface="Calibri"/>
                        <a:sym typeface="Calibri"/>
                      </a:endParaRPr>
                    </a:p>
                  </a:txBody>
                  <a:tcPr marL="91425" marR="91425" marT="68575" marB="68575" anchor="ctr">
                    <a:solidFill>
                      <a:srgbClr val="CCCCCC"/>
                    </a:solidFill>
                  </a:tcPr>
                </a:tc>
                <a:tc>
                  <a:txBody>
                    <a:bodyPr/>
                    <a:lstStyle/>
                    <a:p>
                      <a:pPr marL="0" lvl="0" indent="0" algn="ctr" rtl="0">
                        <a:spcBef>
                          <a:spcPts val="0"/>
                        </a:spcBef>
                        <a:spcAft>
                          <a:spcPts val="0"/>
                        </a:spcAft>
                        <a:buNone/>
                      </a:pPr>
                      <a:r>
                        <a:rPr lang="en" sz="1400" b="1">
                          <a:latin typeface="Calibri"/>
                          <a:ea typeface="Calibri"/>
                          <a:cs typeface="Calibri"/>
                          <a:sym typeface="Calibri"/>
                        </a:rPr>
                        <a:t>What We Did Well &amp; </a:t>
                      </a:r>
                      <a:endParaRPr sz="1400" b="1">
                        <a:latin typeface="Calibri"/>
                        <a:ea typeface="Calibri"/>
                        <a:cs typeface="Calibri"/>
                        <a:sym typeface="Calibri"/>
                      </a:endParaRPr>
                    </a:p>
                    <a:p>
                      <a:pPr marL="0" lvl="0" indent="0" algn="ctr" rtl="0">
                        <a:spcBef>
                          <a:spcPts val="0"/>
                        </a:spcBef>
                        <a:spcAft>
                          <a:spcPts val="0"/>
                        </a:spcAft>
                        <a:buNone/>
                      </a:pPr>
                      <a:r>
                        <a:rPr lang="en" sz="1400" b="1">
                          <a:latin typeface="Calibri"/>
                          <a:ea typeface="Calibri"/>
                          <a:cs typeface="Calibri"/>
                          <a:sym typeface="Calibri"/>
                        </a:rPr>
                        <a:t>What We Could Do Differently</a:t>
                      </a:r>
                      <a:endParaRPr sz="1400" b="1">
                        <a:latin typeface="Calibri"/>
                        <a:ea typeface="Calibri"/>
                        <a:cs typeface="Calibri"/>
                        <a:sym typeface="Calibri"/>
                      </a:endParaRPr>
                    </a:p>
                    <a:p>
                      <a:pPr marL="0" lvl="0" indent="0" algn="ctr" rtl="0">
                        <a:spcBef>
                          <a:spcPts val="0"/>
                        </a:spcBef>
                        <a:spcAft>
                          <a:spcPts val="0"/>
                        </a:spcAft>
                        <a:buNone/>
                      </a:pPr>
                      <a:r>
                        <a:rPr lang="en" sz="900">
                          <a:latin typeface="Calibri"/>
                          <a:ea typeface="Calibri"/>
                          <a:cs typeface="Calibri"/>
                          <a:sym typeface="Calibri"/>
                        </a:rPr>
                        <a:t>(2-3 Sentences)</a:t>
                      </a:r>
                      <a:endParaRPr sz="900">
                        <a:latin typeface="Calibri"/>
                        <a:ea typeface="Calibri"/>
                        <a:cs typeface="Calibri"/>
                        <a:sym typeface="Calibri"/>
                      </a:endParaRPr>
                    </a:p>
                  </a:txBody>
                  <a:tcPr marL="91425" marR="91425" marT="68575" marB="68575" anchor="ctr">
                    <a:solidFill>
                      <a:srgbClr val="CCCCCC"/>
                    </a:solidFill>
                  </a:tcPr>
                </a:tc>
              </a:tr>
              <a:tr h="660275">
                <a:tc>
                  <a:txBody>
                    <a:bodyPr/>
                    <a:lstStyle/>
                    <a:p>
                      <a:pPr marL="0" lvl="0" indent="0" algn="ctr" rtl="0">
                        <a:spcBef>
                          <a:spcPts val="0"/>
                        </a:spcBef>
                        <a:spcAft>
                          <a:spcPts val="0"/>
                        </a:spcAft>
                        <a:buNone/>
                      </a:pPr>
                      <a:r>
                        <a:rPr lang="en" sz="1800" b="1">
                          <a:latin typeface="Calibri"/>
                          <a:ea typeface="Calibri"/>
                          <a:cs typeface="Calibri"/>
                          <a:sym typeface="Calibri"/>
                        </a:rPr>
                        <a:t>Problem Solving</a:t>
                      </a:r>
                      <a:endParaRPr sz="1800" b="1">
                        <a:latin typeface="Calibri"/>
                        <a:ea typeface="Calibri"/>
                        <a:cs typeface="Calibri"/>
                        <a:sym typeface="Calibri"/>
                      </a:endParaRPr>
                    </a:p>
                  </a:txBody>
                  <a:tcPr marL="91425" marR="91425" marT="68575" marB="68575" anchor="ctr"/>
                </a:tc>
                <a:tc>
                  <a:txBody>
                    <a:bodyPr/>
                    <a:lstStyle/>
                    <a:p>
                      <a:pPr marL="0" lvl="0" indent="0" algn="ctr" rtl="0">
                        <a:spcBef>
                          <a:spcPts val="0"/>
                        </a:spcBef>
                        <a:spcAft>
                          <a:spcPts val="0"/>
                        </a:spcAft>
                        <a:buNone/>
                      </a:pPr>
                      <a:endParaRPr sz="2700" b="1">
                        <a:latin typeface="Calibri"/>
                        <a:ea typeface="Calibri"/>
                        <a:cs typeface="Calibri"/>
                        <a:sym typeface="Calibri"/>
                      </a:endParaRPr>
                    </a:p>
                  </a:txBody>
                  <a:tcPr marL="91425" marR="91425" marT="68575" marB="68575" anchor="ct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68575" marB="68575"/>
                </a:tc>
              </a:tr>
              <a:tr h="660275">
                <a:tc>
                  <a:txBody>
                    <a:bodyPr/>
                    <a:lstStyle/>
                    <a:p>
                      <a:pPr marL="0" lvl="0" indent="0" algn="ctr" rtl="0">
                        <a:spcBef>
                          <a:spcPts val="0"/>
                        </a:spcBef>
                        <a:spcAft>
                          <a:spcPts val="0"/>
                        </a:spcAft>
                        <a:buNone/>
                      </a:pPr>
                      <a:r>
                        <a:rPr lang="en" sz="1800" b="1">
                          <a:latin typeface="Calibri"/>
                          <a:ea typeface="Calibri"/>
                          <a:cs typeface="Calibri"/>
                          <a:sym typeface="Calibri"/>
                        </a:rPr>
                        <a:t>Project Planner </a:t>
                      </a:r>
                      <a:endParaRPr sz="1800" b="1">
                        <a:latin typeface="Calibri"/>
                        <a:ea typeface="Calibri"/>
                        <a:cs typeface="Calibri"/>
                        <a:sym typeface="Calibri"/>
                      </a:endParaRPr>
                    </a:p>
                  </a:txBody>
                  <a:tcPr marL="91425" marR="91425" marT="68575" marB="68575" anchor="ctr"/>
                </a:tc>
                <a:tc>
                  <a:txBody>
                    <a:bodyPr/>
                    <a:lstStyle/>
                    <a:p>
                      <a:pPr marL="0" lvl="0" indent="0" algn="ctr" rtl="0">
                        <a:spcBef>
                          <a:spcPts val="0"/>
                        </a:spcBef>
                        <a:spcAft>
                          <a:spcPts val="0"/>
                        </a:spcAft>
                        <a:buNone/>
                      </a:pPr>
                      <a:endParaRPr sz="2700" b="1">
                        <a:latin typeface="Calibri"/>
                        <a:ea typeface="Calibri"/>
                        <a:cs typeface="Calibri"/>
                        <a:sym typeface="Calibri"/>
                      </a:endParaRPr>
                    </a:p>
                  </a:txBody>
                  <a:tcPr marL="91425" marR="91425" marT="68575" marB="68575" anchor="ct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68575" marB="68575"/>
                </a:tc>
              </a:tr>
              <a:tr h="660275">
                <a:tc>
                  <a:txBody>
                    <a:bodyPr/>
                    <a:lstStyle/>
                    <a:p>
                      <a:pPr marL="0" lvl="0" indent="0" algn="ctr" rtl="0">
                        <a:spcBef>
                          <a:spcPts val="0"/>
                        </a:spcBef>
                        <a:spcAft>
                          <a:spcPts val="0"/>
                        </a:spcAft>
                        <a:buNone/>
                      </a:pPr>
                      <a:r>
                        <a:rPr lang="en" sz="1800" b="1">
                          <a:latin typeface="Calibri"/>
                          <a:ea typeface="Calibri"/>
                          <a:cs typeface="Calibri"/>
                          <a:sym typeface="Calibri"/>
                        </a:rPr>
                        <a:t>Presentation</a:t>
                      </a:r>
                      <a:endParaRPr sz="1800" b="1">
                        <a:latin typeface="Calibri"/>
                        <a:ea typeface="Calibri"/>
                        <a:cs typeface="Calibri"/>
                        <a:sym typeface="Calibri"/>
                      </a:endParaRPr>
                    </a:p>
                  </a:txBody>
                  <a:tcPr marL="91425" marR="91425" marT="68575" marB="68575" anchor="ctr"/>
                </a:tc>
                <a:tc>
                  <a:txBody>
                    <a:bodyPr/>
                    <a:lstStyle/>
                    <a:p>
                      <a:pPr marL="0" lvl="0" indent="0" algn="ctr" rtl="0">
                        <a:spcBef>
                          <a:spcPts val="0"/>
                        </a:spcBef>
                        <a:spcAft>
                          <a:spcPts val="0"/>
                        </a:spcAft>
                        <a:buNone/>
                      </a:pPr>
                      <a:endParaRPr sz="2700" b="1">
                        <a:latin typeface="Calibri"/>
                        <a:ea typeface="Calibri"/>
                        <a:cs typeface="Calibri"/>
                        <a:sym typeface="Calibri"/>
                      </a:endParaRPr>
                    </a:p>
                  </a:txBody>
                  <a:tcPr marL="91425" marR="91425" marT="68575" marB="68575" anchor="ctr"/>
                </a:tc>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68575" marB="68575" anchor="ctr"/>
                </a:tc>
              </a:tr>
              <a:tr h="660275">
                <a:tc>
                  <a:txBody>
                    <a:bodyPr/>
                    <a:lstStyle/>
                    <a:p>
                      <a:pPr marL="0" lvl="0" indent="0" algn="ctr" rtl="0">
                        <a:spcBef>
                          <a:spcPts val="0"/>
                        </a:spcBef>
                        <a:spcAft>
                          <a:spcPts val="0"/>
                        </a:spcAft>
                        <a:buNone/>
                      </a:pPr>
                      <a:r>
                        <a:rPr lang="en" sz="1800" b="1">
                          <a:latin typeface="Calibri"/>
                          <a:ea typeface="Calibri"/>
                          <a:cs typeface="Calibri"/>
                          <a:sym typeface="Calibri"/>
                        </a:rPr>
                        <a:t>Collaboration</a:t>
                      </a:r>
                      <a:endParaRPr sz="1800" b="1">
                        <a:latin typeface="Calibri"/>
                        <a:ea typeface="Calibri"/>
                        <a:cs typeface="Calibri"/>
                        <a:sym typeface="Calibri"/>
                      </a:endParaRPr>
                    </a:p>
                  </a:txBody>
                  <a:tcPr marL="91425" marR="91425" marT="68575" marB="68575" anchor="ctr"/>
                </a:tc>
                <a:tc>
                  <a:txBody>
                    <a:bodyPr/>
                    <a:lstStyle/>
                    <a:p>
                      <a:pPr marL="0" lvl="0" indent="0" algn="ctr" rtl="0">
                        <a:spcBef>
                          <a:spcPts val="0"/>
                        </a:spcBef>
                        <a:spcAft>
                          <a:spcPts val="0"/>
                        </a:spcAft>
                        <a:buNone/>
                      </a:pPr>
                      <a:endParaRPr sz="2700" b="1">
                        <a:latin typeface="Calibri"/>
                        <a:ea typeface="Calibri"/>
                        <a:cs typeface="Calibri"/>
                        <a:sym typeface="Calibri"/>
                      </a:endParaRPr>
                    </a:p>
                  </a:txBody>
                  <a:tcPr marL="91425" marR="91425" marT="68575" marB="68575" anchor="ct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68575" marB="68575"/>
                </a:tc>
              </a:tr>
              <a:tr h="660275">
                <a:tc>
                  <a:txBody>
                    <a:bodyPr/>
                    <a:lstStyle/>
                    <a:p>
                      <a:pPr marL="0" lvl="0" indent="0" algn="ctr" rtl="0">
                        <a:spcBef>
                          <a:spcPts val="0"/>
                        </a:spcBef>
                        <a:spcAft>
                          <a:spcPts val="0"/>
                        </a:spcAft>
                        <a:buNone/>
                      </a:pPr>
                      <a:r>
                        <a:rPr lang="en" sz="1800" b="1">
                          <a:latin typeface="Calibri"/>
                          <a:ea typeface="Calibri"/>
                          <a:cs typeface="Calibri"/>
                          <a:sym typeface="Calibri"/>
                        </a:rPr>
                        <a:t>Productivity</a:t>
                      </a:r>
                      <a:endParaRPr sz="1800" b="1">
                        <a:latin typeface="Calibri"/>
                        <a:ea typeface="Calibri"/>
                        <a:cs typeface="Calibri"/>
                        <a:sym typeface="Calibri"/>
                      </a:endParaRPr>
                    </a:p>
                  </a:txBody>
                  <a:tcPr marL="91425" marR="91425" marT="68575" marB="68575" anchor="ctr"/>
                </a:tc>
                <a:tc>
                  <a:txBody>
                    <a:bodyPr/>
                    <a:lstStyle/>
                    <a:p>
                      <a:pPr marL="0" lvl="0" indent="0" algn="ctr" rtl="0">
                        <a:spcBef>
                          <a:spcPts val="0"/>
                        </a:spcBef>
                        <a:spcAft>
                          <a:spcPts val="0"/>
                        </a:spcAft>
                        <a:buNone/>
                      </a:pPr>
                      <a:endParaRPr sz="2700" b="1">
                        <a:latin typeface="Calibri"/>
                        <a:ea typeface="Calibri"/>
                        <a:cs typeface="Calibri"/>
                        <a:sym typeface="Calibri"/>
                      </a:endParaRPr>
                    </a:p>
                  </a:txBody>
                  <a:tcPr marL="91425" marR="91425" marT="68575" marB="68575" anchor="ct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68575" marB="68575"/>
                </a:tc>
              </a:tr>
            </a:tbl>
          </a:graphicData>
        </a:graphic>
      </p:graphicFrame>
      <p:sp>
        <p:nvSpPr>
          <p:cNvPr id="150" name="Google Shape;150;p22"/>
          <p:cNvSpPr txBox="1"/>
          <p:nvPr/>
        </p:nvSpPr>
        <p:spPr>
          <a:xfrm>
            <a:off x="5634475" y="137250"/>
            <a:ext cx="3001800" cy="5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highlight>
                  <a:srgbClr val="FFFF00"/>
                </a:highlight>
                <a:latin typeface="Calibri"/>
                <a:ea typeface="Calibri"/>
                <a:cs typeface="Calibri"/>
                <a:sym typeface="Calibri"/>
              </a:rPr>
              <a:t>Helpful Info</a:t>
            </a:r>
            <a:endParaRPr>
              <a:highlight>
                <a:srgbClr val="FFFF00"/>
              </a:highlight>
              <a:latin typeface="Calibri"/>
              <a:ea typeface="Calibri"/>
              <a:cs typeface="Calibri"/>
              <a:sym typeface="Calibri"/>
            </a:endParaRPr>
          </a:p>
          <a:p>
            <a:pPr marL="0" lvl="0" indent="0" algn="l" rtl="0">
              <a:spcBef>
                <a:spcPts val="0"/>
              </a:spcBef>
              <a:spcAft>
                <a:spcPts val="0"/>
              </a:spcAft>
              <a:buNone/>
            </a:pPr>
            <a:r>
              <a:rPr lang="en">
                <a:highlight>
                  <a:srgbClr val="FFFF00"/>
                </a:highlight>
                <a:latin typeface="Calibri"/>
                <a:ea typeface="Calibri"/>
                <a:cs typeface="Calibri"/>
                <a:sym typeface="Calibri"/>
              </a:rPr>
              <a:t>Self-Assessment Rubric Description </a:t>
            </a:r>
            <a:endParaRPr>
              <a:highlight>
                <a:srgbClr val="FFFF00"/>
              </a:highlight>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Title Slide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Real World Connection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SMART Goal Page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Challenges You Faced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ctrTitle"/>
          </p:nvPr>
        </p:nvSpPr>
        <p:spPr>
          <a:xfrm>
            <a:off x="685800" y="-1"/>
            <a:ext cx="7772400" cy="91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900FF"/>
                </a:solidFill>
                <a:latin typeface="Calibri"/>
                <a:ea typeface="Calibri"/>
                <a:cs typeface="Calibri"/>
                <a:sym typeface="Calibri"/>
              </a:rPr>
              <a:t>Project Planner  </a:t>
            </a:r>
            <a:endParaRPr>
              <a:solidFill>
                <a:srgbClr val="9900FF"/>
              </a:solidFill>
              <a:latin typeface="Calibri"/>
              <a:ea typeface="Calibri"/>
              <a:cs typeface="Calibri"/>
              <a:sym typeface="Calibri"/>
            </a:endParaRPr>
          </a:p>
        </p:txBody>
      </p:sp>
      <p:sp>
        <p:nvSpPr>
          <p:cNvPr id="35" name="Google Shape;35;p9"/>
          <p:cNvSpPr txBox="1">
            <a:spLocks noGrp="1"/>
          </p:cNvSpPr>
          <p:nvPr>
            <p:ph type="subTitle" idx="1"/>
          </p:nvPr>
        </p:nvSpPr>
        <p:spPr>
          <a:xfrm>
            <a:off x="111125" y="825625"/>
            <a:ext cx="8955000" cy="91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9900FF"/>
                </a:solidFill>
                <a:latin typeface="Calibri"/>
                <a:ea typeface="Calibri"/>
                <a:cs typeface="Calibri"/>
                <a:sym typeface="Calibri"/>
              </a:rPr>
              <a:t>You may select one of the options below or create your own project.  If you create your own it must be approved by Mrs. Hagedorn.</a:t>
            </a:r>
            <a:endParaRPr sz="2400">
              <a:solidFill>
                <a:srgbClr val="9900FF"/>
              </a:solidFill>
              <a:latin typeface="Calibri"/>
              <a:ea typeface="Calibri"/>
              <a:cs typeface="Calibri"/>
              <a:sym typeface="Calibri"/>
            </a:endParaRPr>
          </a:p>
        </p:txBody>
      </p:sp>
      <p:sp>
        <p:nvSpPr>
          <p:cNvPr id="36" name="Google Shape;36;p9"/>
          <p:cNvSpPr txBox="1"/>
          <p:nvPr/>
        </p:nvSpPr>
        <p:spPr>
          <a:xfrm>
            <a:off x="298050" y="1738225"/>
            <a:ext cx="8706300" cy="3314400"/>
          </a:xfrm>
          <a:prstGeom prst="rect">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libri"/>
                <a:ea typeface="Calibri"/>
                <a:cs typeface="Calibri"/>
                <a:sym typeface="Calibri"/>
              </a:rPr>
              <a:t>Possible Projects</a:t>
            </a:r>
            <a:endParaRPr sz="30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Woodworking - you must find plans and understand tools.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CRCC Robotics Challenge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Game Design or Computer Coding.</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Greenhouse Design</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Robotics (select robots)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Alternative Energy</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Design your own</a:t>
            </a:r>
            <a:endParaRPr sz="24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Successes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83925" y="101553"/>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Final Product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84"/>
        <p:cNvGrpSpPr/>
        <p:nvPr/>
      </p:nvGrpSpPr>
      <p:grpSpPr>
        <a:xfrm>
          <a:off x="0" y="0"/>
          <a:ext cx="0" cy="0"/>
          <a:chOff x="0" y="0"/>
          <a:chExt cx="0" cy="0"/>
        </a:xfrm>
      </p:grpSpPr>
      <p:sp>
        <p:nvSpPr>
          <p:cNvPr id="185" name="Google Shape;185;p29"/>
          <p:cNvSpPr txBox="1">
            <a:spLocks noGrp="1"/>
          </p:cNvSpPr>
          <p:nvPr>
            <p:ph type="ctrTitle"/>
          </p:nvPr>
        </p:nvSpPr>
        <p:spPr>
          <a:xfrm>
            <a:off x="685800" y="1113453"/>
            <a:ext cx="7772400" cy="162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ck Salt"/>
                <a:ea typeface="Rock Salt"/>
                <a:cs typeface="Rock Salt"/>
                <a:sym typeface="Rock Salt"/>
              </a:rPr>
              <a:t>Presentation</a:t>
            </a:r>
            <a:endParaRPr>
              <a:solidFill>
                <a:srgbClr val="FFFFFF"/>
              </a:solidFill>
              <a:latin typeface="Rock Salt"/>
              <a:ea typeface="Rock Salt"/>
              <a:cs typeface="Rock Salt"/>
              <a:sym typeface="Rock Salt"/>
            </a:endParaRPr>
          </a:p>
          <a:p>
            <a:pPr marL="0" lvl="0" indent="0" algn="ctr" rtl="0">
              <a:spcBef>
                <a:spcPts val="0"/>
              </a:spcBef>
              <a:spcAft>
                <a:spcPts val="0"/>
              </a:spcAft>
              <a:buNone/>
            </a:pPr>
            <a:r>
              <a:rPr lang="en">
                <a:solidFill>
                  <a:srgbClr val="FFFFFF"/>
                </a:solidFill>
                <a:latin typeface="Rock Salt"/>
                <a:ea typeface="Rock Salt"/>
                <a:cs typeface="Rock Salt"/>
                <a:sym typeface="Rock Salt"/>
              </a:rPr>
              <a:t>Template</a:t>
            </a:r>
            <a:endParaRPr>
              <a:solidFill>
                <a:srgbClr val="FFFFFF"/>
              </a:solidFill>
              <a:latin typeface="Rock Salt"/>
              <a:ea typeface="Rock Salt"/>
              <a:cs typeface="Rock Salt"/>
              <a:sym typeface="Rock Salt"/>
            </a:endParaRPr>
          </a:p>
        </p:txBody>
      </p:sp>
      <p:sp>
        <p:nvSpPr>
          <p:cNvPr id="186" name="Google Shape;186;p29"/>
          <p:cNvSpPr txBox="1">
            <a:spLocks noGrp="1"/>
          </p:cNvSpPr>
          <p:nvPr>
            <p:ph type="subTitle" idx="1"/>
          </p:nvPr>
        </p:nvSpPr>
        <p:spPr>
          <a:xfrm>
            <a:off x="476050" y="2840050"/>
            <a:ext cx="79821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000000"/>
                </a:solidFill>
                <a:latin typeface="Calibri"/>
                <a:ea typeface="Calibri"/>
                <a:cs typeface="Calibri"/>
                <a:sym typeface="Calibri"/>
                <a:hlinkClick r:id="rId3"/>
              </a:rPr>
              <a:t>Click here for tips on making a good presentation.</a:t>
            </a:r>
            <a:endParaRPr>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Title Slide</a:t>
            </a:r>
            <a:endParaRPr/>
          </a:p>
        </p:txBody>
      </p:sp>
      <p:sp>
        <p:nvSpPr>
          <p:cNvPr id="192" name="Google Shape;192;p30"/>
          <p:cNvSpPr txBox="1"/>
          <p:nvPr/>
        </p:nvSpPr>
        <p:spPr>
          <a:xfrm>
            <a:off x="4762765" y="1282349"/>
            <a:ext cx="3849900" cy="50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Varela Round"/>
                <a:ea typeface="Varela Round"/>
                <a:cs typeface="Varela Round"/>
                <a:sym typeface="Varela Round"/>
              </a:rPr>
              <a:t>Example</a:t>
            </a:r>
            <a:endParaRPr>
              <a:latin typeface="Varela Round"/>
              <a:ea typeface="Varela Round"/>
              <a:cs typeface="Varela Round"/>
              <a:sym typeface="Varela Round"/>
            </a:endParaRPr>
          </a:p>
        </p:txBody>
      </p:sp>
      <p:pic>
        <p:nvPicPr>
          <p:cNvPr id="193" name="Google Shape;193;p30"/>
          <p:cNvPicPr preferRelativeResize="0"/>
          <p:nvPr/>
        </p:nvPicPr>
        <p:blipFill>
          <a:blip r:embed="rId3">
            <a:alphaModFix/>
          </a:blip>
          <a:stretch>
            <a:fillRect/>
          </a:stretch>
        </p:blipFill>
        <p:spPr>
          <a:xfrm>
            <a:off x="4634850" y="1859125"/>
            <a:ext cx="4352650" cy="3284375"/>
          </a:xfrm>
          <a:prstGeom prst="rect">
            <a:avLst/>
          </a:prstGeom>
          <a:noFill/>
          <a:ln w="28575" cap="flat" cmpd="sng">
            <a:solidFill>
              <a:schemeClr val="dk2"/>
            </a:solidFill>
            <a:prstDash val="solid"/>
            <a:round/>
            <a:headEnd type="none" w="sm" len="sm"/>
            <a:tailEnd type="none" w="sm" len="sm"/>
          </a:ln>
        </p:spPr>
      </p:pic>
      <p:sp>
        <p:nvSpPr>
          <p:cNvPr id="194" name="Google Shape;194;p30"/>
          <p:cNvSpPr txBox="1">
            <a:spLocks noGrp="1"/>
          </p:cNvSpPr>
          <p:nvPr>
            <p:ph type="body" idx="1"/>
          </p:nvPr>
        </p:nvSpPr>
        <p:spPr>
          <a:xfrm>
            <a:off x="191675" y="1200150"/>
            <a:ext cx="45099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first slide in your presentation should be a slide with an image, your names, and the project that you worked 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Real World Connection</a:t>
            </a:r>
            <a:endParaRPr/>
          </a:p>
        </p:txBody>
      </p:sp>
      <p:sp>
        <p:nvSpPr>
          <p:cNvPr id="200" name="Google Shape;200;p31"/>
          <p:cNvSpPr txBox="1">
            <a:spLocks noGrp="1"/>
          </p:cNvSpPr>
          <p:nvPr>
            <p:ph type="body" idx="1"/>
          </p:nvPr>
        </p:nvSpPr>
        <p:spPr>
          <a:xfrm>
            <a:off x="154525" y="1131775"/>
            <a:ext cx="38757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Explain why the topic (not the specific engagement) you worked on is connected and important in the world.  How will it help you?</a:t>
            </a:r>
            <a:endParaRPr sz="1800"/>
          </a:p>
          <a:p>
            <a:pPr marL="0" lvl="0" indent="0" algn="l" rtl="0">
              <a:spcBef>
                <a:spcPts val="600"/>
              </a:spcBef>
              <a:spcAft>
                <a:spcPts val="0"/>
              </a:spcAft>
              <a:buNone/>
            </a:pP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You could also use STEM career </a:t>
            </a:r>
            <a:endParaRPr sz="1800"/>
          </a:p>
          <a:p>
            <a:pPr marL="0" lvl="0" indent="0" algn="l" rtl="0">
              <a:spcBef>
                <a:spcPts val="600"/>
              </a:spcBef>
              <a:spcAft>
                <a:spcPts val="0"/>
              </a:spcAft>
              <a:buNone/>
            </a:pPr>
            <a:r>
              <a:rPr lang="en" sz="1800"/>
              <a:t>information you found.</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Don’t use sentences!!! </a:t>
            </a:r>
            <a:endParaRPr sz="1800"/>
          </a:p>
          <a:p>
            <a:pPr marL="0" lvl="0" indent="0" algn="l" rtl="0">
              <a:spcBef>
                <a:spcPts val="600"/>
              </a:spcBef>
              <a:spcAft>
                <a:spcPts val="0"/>
              </a:spcAft>
              <a:buNone/>
            </a:pPr>
            <a:r>
              <a:rPr lang="en" sz="1800"/>
              <a:t>Short phrases and include pictures!</a:t>
            </a:r>
            <a:endParaRPr sz="1800"/>
          </a:p>
        </p:txBody>
      </p:sp>
      <p:sp>
        <p:nvSpPr>
          <p:cNvPr id="201" name="Google Shape;201;p31"/>
          <p:cNvSpPr txBox="1"/>
          <p:nvPr/>
        </p:nvSpPr>
        <p:spPr>
          <a:xfrm>
            <a:off x="5864577" y="1131763"/>
            <a:ext cx="21150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Varela Round"/>
                <a:ea typeface="Varela Round"/>
                <a:cs typeface="Varela Round"/>
                <a:sym typeface="Varela Round"/>
              </a:rPr>
              <a:t>Example</a:t>
            </a:r>
            <a:endParaRPr>
              <a:latin typeface="Varela Round"/>
              <a:ea typeface="Varela Round"/>
              <a:cs typeface="Varela Round"/>
              <a:sym typeface="Varela Round"/>
            </a:endParaRPr>
          </a:p>
        </p:txBody>
      </p:sp>
      <p:pic>
        <p:nvPicPr>
          <p:cNvPr id="202" name="Google Shape;202;p31"/>
          <p:cNvPicPr preferRelativeResize="0"/>
          <p:nvPr/>
        </p:nvPicPr>
        <p:blipFill>
          <a:blip r:embed="rId3">
            <a:alphaModFix/>
          </a:blip>
          <a:stretch>
            <a:fillRect/>
          </a:stretch>
        </p:blipFill>
        <p:spPr>
          <a:xfrm>
            <a:off x="4288775" y="1700831"/>
            <a:ext cx="4855225" cy="3293406"/>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SMART Goal Page</a:t>
            </a:r>
            <a:endParaRPr/>
          </a:p>
        </p:txBody>
      </p:sp>
      <p:sp>
        <p:nvSpPr>
          <p:cNvPr id="208" name="Google Shape;208;p32"/>
          <p:cNvSpPr txBox="1">
            <a:spLocks noGrp="1"/>
          </p:cNvSpPr>
          <p:nvPr>
            <p:ph type="body" idx="1"/>
          </p:nvPr>
        </p:nvSpPr>
        <p:spPr>
          <a:xfrm>
            <a:off x="457200" y="1200150"/>
            <a:ext cx="45831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On this slide type out your SMART goal.</a:t>
            </a:r>
            <a:endParaRPr/>
          </a:p>
          <a:p>
            <a:pPr marL="0" lvl="0" indent="0" algn="l" rtl="0">
              <a:spcBef>
                <a:spcPts val="600"/>
              </a:spcBef>
              <a:spcAft>
                <a:spcPts val="0"/>
              </a:spcAft>
              <a:buNone/>
            </a:pPr>
            <a:endParaRPr/>
          </a:p>
          <a:p>
            <a:pPr marL="0" lvl="0" indent="0" algn="l" rtl="0">
              <a:spcBef>
                <a:spcPts val="600"/>
              </a:spcBef>
              <a:spcAft>
                <a:spcPts val="0"/>
              </a:spcAft>
              <a:buNone/>
            </a:pPr>
            <a:r>
              <a:rPr lang="en"/>
              <a:t>This is the </a:t>
            </a:r>
            <a:r>
              <a:rPr lang="en" b="1" u="sng"/>
              <a:t>only</a:t>
            </a:r>
            <a:r>
              <a:rPr lang="en"/>
              <a:t> slide that should have a sentence on it.</a:t>
            </a:r>
            <a:endParaRPr/>
          </a:p>
        </p:txBody>
      </p:sp>
      <p:sp>
        <p:nvSpPr>
          <p:cNvPr id="209" name="Google Shape;209;p32"/>
          <p:cNvSpPr txBox="1"/>
          <p:nvPr/>
        </p:nvSpPr>
        <p:spPr>
          <a:xfrm>
            <a:off x="5484288" y="1503425"/>
            <a:ext cx="2870700" cy="40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Varela Round"/>
                <a:ea typeface="Varela Round"/>
                <a:cs typeface="Varela Round"/>
                <a:sym typeface="Varela Round"/>
              </a:rPr>
              <a:t>Example</a:t>
            </a:r>
            <a:endParaRPr>
              <a:latin typeface="Varela Round"/>
              <a:ea typeface="Varela Round"/>
              <a:cs typeface="Varela Round"/>
              <a:sym typeface="Varela Round"/>
            </a:endParaRPr>
          </a:p>
        </p:txBody>
      </p:sp>
      <p:pic>
        <p:nvPicPr>
          <p:cNvPr id="210" name="Google Shape;210;p32"/>
          <p:cNvPicPr preferRelativeResize="0"/>
          <p:nvPr/>
        </p:nvPicPr>
        <p:blipFill>
          <a:blip r:embed="rId3">
            <a:alphaModFix/>
          </a:blip>
          <a:stretch>
            <a:fillRect/>
          </a:stretch>
        </p:blipFill>
        <p:spPr>
          <a:xfrm>
            <a:off x="4952000" y="1932428"/>
            <a:ext cx="3734800" cy="2993422"/>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Challenges You Faced</a:t>
            </a:r>
            <a:endParaRPr/>
          </a:p>
        </p:txBody>
      </p:sp>
      <p:sp>
        <p:nvSpPr>
          <p:cNvPr id="216" name="Google Shape;216;p33"/>
          <p:cNvSpPr txBox="1">
            <a:spLocks noGrp="1"/>
          </p:cNvSpPr>
          <p:nvPr>
            <p:ph type="body" idx="1"/>
          </p:nvPr>
        </p:nvSpPr>
        <p:spPr>
          <a:xfrm>
            <a:off x="457200" y="1200150"/>
            <a:ext cx="50844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What were some of the challenges you faced?</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Choose two or three challenges and use bullet points (2-3 words for each challenge)</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Include a picture for each challenge that helps your audience understand</a:t>
            </a:r>
            <a:endParaRPr sz="1800"/>
          </a:p>
        </p:txBody>
      </p:sp>
      <p:pic>
        <p:nvPicPr>
          <p:cNvPr id="217" name="Google Shape;217;p33"/>
          <p:cNvPicPr preferRelativeResize="0"/>
          <p:nvPr/>
        </p:nvPicPr>
        <p:blipFill>
          <a:blip r:embed="rId3">
            <a:alphaModFix/>
          </a:blip>
          <a:stretch>
            <a:fillRect/>
          </a:stretch>
        </p:blipFill>
        <p:spPr>
          <a:xfrm>
            <a:off x="5541600" y="2204413"/>
            <a:ext cx="3394150" cy="2721437"/>
          </a:xfrm>
          <a:prstGeom prst="rect">
            <a:avLst/>
          </a:prstGeom>
          <a:noFill/>
          <a:ln w="28575" cap="flat" cmpd="sng">
            <a:solidFill>
              <a:schemeClr val="dk2"/>
            </a:solidFill>
            <a:prstDash val="solid"/>
            <a:round/>
            <a:headEnd type="none" w="sm" len="sm"/>
            <a:tailEnd type="none" w="sm" len="sm"/>
          </a:ln>
        </p:spPr>
      </p:pic>
      <p:sp>
        <p:nvSpPr>
          <p:cNvPr id="218" name="Google Shape;218;p33"/>
          <p:cNvSpPr txBox="1"/>
          <p:nvPr/>
        </p:nvSpPr>
        <p:spPr>
          <a:xfrm>
            <a:off x="5866467" y="1753975"/>
            <a:ext cx="2744400" cy="38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Varela Round"/>
                <a:ea typeface="Varela Round"/>
                <a:cs typeface="Varela Round"/>
                <a:sym typeface="Varela Round"/>
              </a:rPr>
              <a:t>Example</a:t>
            </a:r>
            <a:endParaRPr>
              <a:latin typeface="Varela Round"/>
              <a:ea typeface="Varela Round"/>
              <a:cs typeface="Varela Round"/>
              <a:sym typeface="Varela Rou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Successes</a:t>
            </a:r>
            <a:endParaRPr/>
          </a:p>
        </p:txBody>
      </p:sp>
      <p:sp>
        <p:nvSpPr>
          <p:cNvPr id="224" name="Google Shape;224;p34"/>
          <p:cNvSpPr txBox="1">
            <a:spLocks noGrp="1"/>
          </p:cNvSpPr>
          <p:nvPr>
            <p:ph type="body" idx="1"/>
          </p:nvPr>
        </p:nvSpPr>
        <p:spPr>
          <a:xfrm>
            <a:off x="566850" y="1185525"/>
            <a:ext cx="52989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What are you proud of accomplishing?</a:t>
            </a:r>
            <a:endParaRPr sz="1800"/>
          </a:p>
          <a:p>
            <a:pPr marL="0" lvl="0" indent="0" algn="l" rtl="0">
              <a:spcBef>
                <a:spcPts val="600"/>
              </a:spcBef>
              <a:spcAft>
                <a:spcPts val="0"/>
              </a:spcAft>
              <a:buNone/>
            </a:pPr>
            <a:endParaRPr sz="1800"/>
          </a:p>
          <a:p>
            <a:pPr marL="0" lvl="0" indent="0" algn="l" rtl="0">
              <a:spcBef>
                <a:spcPts val="600"/>
              </a:spcBef>
              <a:spcAft>
                <a:spcPts val="0"/>
              </a:spcAft>
              <a:buClr>
                <a:schemeClr val="dk1"/>
              </a:buClr>
              <a:buSzPts val="1100"/>
              <a:buFont typeface="Arial"/>
              <a:buNone/>
            </a:pPr>
            <a:r>
              <a:rPr lang="en" sz="1800"/>
              <a:t>Choose two or three accomplishments and use bullet points (2-3 words for each)</a:t>
            </a:r>
            <a:endParaRPr sz="1800"/>
          </a:p>
          <a:p>
            <a:pPr marL="0" lvl="0" indent="0" algn="l" rtl="0">
              <a:spcBef>
                <a:spcPts val="600"/>
              </a:spcBef>
              <a:spcAft>
                <a:spcPts val="0"/>
              </a:spcAft>
              <a:buClr>
                <a:schemeClr val="dk1"/>
              </a:buClr>
              <a:buSzPts val="1100"/>
              <a:buFont typeface="Arial"/>
              <a:buNone/>
            </a:pPr>
            <a:endParaRPr sz="1800"/>
          </a:p>
          <a:p>
            <a:pPr marL="0" lvl="0" indent="0" algn="l" rtl="0">
              <a:spcBef>
                <a:spcPts val="600"/>
              </a:spcBef>
              <a:spcAft>
                <a:spcPts val="0"/>
              </a:spcAft>
              <a:buNone/>
            </a:pPr>
            <a:r>
              <a:rPr lang="en" sz="1800"/>
              <a:t>Include a picture for each accomplishment </a:t>
            </a:r>
            <a:endParaRPr sz="1800"/>
          </a:p>
          <a:p>
            <a:pPr marL="0" lvl="0" indent="0" algn="l" rtl="0">
              <a:spcBef>
                <a:spcPts val="600"/>
              </a:spcBef>
              <a:spcAft>
                <a:spcPts val="0"/>
              </a:spcAft>
              <a:buClr>
                <a:schemeClr val="dk1"/>
              </a:buClr>
              <a:buSzPts val="1100"/>
              <a:buFont typeface="Arial"/>
              <a:buNone/>
            </a:pPr>
            <a:r>
              <a:rPr lang="en" sz="1800"/>
              <a:t>that helps your audience understand</a:t>
            </a:r>
            <a:endParaRPr sz="1800"/>
          </a:p>
        </p:txBody>
      </p:sp>
      <p:sp>
        <p:nvSpPr>
          <p:cNvPr id="225" name="Google Shape;225;p34"/>
          <p:cNvSpPr txBox="1"/>
          <p:nvPr/>
        </p:nvSpPr>
        <p:spPr>
          <a:xfrm>
            <a:off x="6014159" y="1341297"/>
            <a:ext cx="2715900" cy="41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Varela Round"/>
                <a:ea typeface="Varela Round"/>
                <a:cs typeface="Varela Round"/>
                <a:sym typeface="Varela Round"/>
              </a:rPr>
              <a:t>Example</a:t>
            </a:r>
            <a:endParaRPr>
              <a:latin typeface="Varela Round"/>
              <a:ea typeface="Varela Round"/>
              <a:cs typeface="Varela Round"/>
              <a:sym typeface="Varela Round"/>
            </a:endParaRPr>
          </a:p>
        </p:txBody>
      </p:sp>
      <p:pic>
        <p:nvPicPr>
          <p:cNvPr id="226" name="Google Shape;226;p34"/>
          <p:cNvPicPr preferRelativeResize="0"/>
          <p:nvPr/>
        </p:nvPicPr>
        <p:blipFill>
          <a:blip r:embed="rId3">
            <a:alphaModFix/>
          </a:blip>
          <a:stretch>
            <a:fillRect/>
          </a:stretch>
        </p:blipFill>
        <p:spPr>
          <a:xfrm>
            <a:off x="5600249" y="1759993"/>
            <a:ext cx="3543750" cy="3151229"/>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383925" y="101553"/>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Final Product</a:t>
            </a:r>
            <a:endParaRPr/>
          </a:p>
        </p:txBody>
      </p:sp>
      <p:sp>
        <p:nvSpPr>
          <p:cNvPr id="232" name="Google Shape;232;p35"/>
          <p:cNvSpPr txBox="1">
            <a:spLocks noGrp="1"/>
          </p:cNvSpPr>
          <p:nvPr>
            <p:ph type="body" idx="1"/>
          </p:nvPr>
        </p:nvSpPr>
        <p:spPr>
          <a:xfrm>
            <a:off x="230625" y="820075"/>
            <a:ext cx="4647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This may be in the form of pictures, video, screenshots.  While you will only be typing a short section on this slide, you should be prepared to share more information about it with the class.</a:t>
            </a:r>
            <a:endParaRPr sz="2400"/>
          </a:p>
          <a:p>
            <a:pPr marL="0" lvl="0" indent="0" algn="l" rtl="0">
              <a:spcBef>
                <a:spcPts val="600"/>
              </a:spcBef>
              <a:spcAft>
                <a:spcPts val="0"/>
              </a:spcAft>
              <a:buNone/>
            </a:pPr>
            <a:r>
              <a:rPr lang="en" sz="1800" b="1"/>
              <a:t>Note: </a:t>
            </a:r>
            <a:r>
              <a:rPr lang="en" sz="1800"/>
              <a:t>YouTube videos need to </a:t>
            </a:r>
            <a:endParaRPr sz="1800"/>
          </a:p>
          <a:p>
            <a:pPr marL="0" lvl="0" indent="0" algn="l" rtl="0">
              <a:spcBef>
                <a:spcPts val="600"/>
              </a:spcBef>
              <a:spcAft>
                <a:spcPts val="0"/>
              </a:spcAft>
              <a:buNone/>
            </a:pPr>
            <a:r>
              <a:rPr lang="en" sz="1800"/>
              <a:t>be a link instead of </a:t>
            </a:r>
            <a:endParaRPr sz="1800"/>
          </a:p>
          <a:p>
            <a:pPr marL="0" lvl="0" indent="0" algn="l" rtl="0">
              <a:spcBef>
                <a:spcPts val="600"/>
              </a:spcBef>
              <a:spcAft>
                <a:spcPts val="0"/>
              </a:spcAft>
              <a:buNone/>
            </a:pPr>
            <a:r>
              <a:rPr lang="en" sz="1800"/>
              <a:t>inserted into your document</a:t>
            </a:r>
            <a:endParaRPr sz="1800"/>
          </a:p>
        </p:txBody>
      </p:sp>
      <p:pic>
        <p:nvPicPr>
          <p:cNvPr id="233" name="Google Shape;233;p35"/>
          <p:cNvPicPr preferRelativeResize="0"/>
          <p:nvPr/>
        </p:nvPicPr>
        <p:blipFill>
          <a:blip r:embed="rId3">
            <a:alphaModFix/>
          </a:blip>
          <a:stretch>
            <a:fillRect/>
          </a:stretch>
        </p:blipFill>
        <p:spPr>
          <a:xfrm>
            <a:off x="6946983" y="2005104"/>
            <a:ext cx="2131592" cy="3041772"/>
          </a:xfrm>
          <a:prstGeom prst="rect">
            <a:avLst/>
          </a:prstGeom>
          <a:noFill/>
          <a:ln w="28575" cap="flat" cmpd="sng">
            <a:solidFill>
              <a:schemeClr val="dk2"/>
            </a:solidFill>
            <a:prstDash val="solid"/>
            <a:round/>
            <a:headEnd type="none" w="sm" len="sm"/>
            <a:tailEnd type="none" w="sm" len="sm"/>
          </a:ln>
        </p:spPr>
      </p:pic>
      <p:pic>
        <p:nvPicPr>
          <p:cNvPr id="234" name="Google Shape;234;p35"/>
          <p:cNvPicPr preferRelativeResize="0"/>
          <p:nvPr/>
        </p:nvPicPr>
        <p:blipFill>
          <a:blip r:embed="rId4">
            <a:alphaModFix/>
          </a:blip>
          <a:stretch>
            <a:fillRect/>
          </a:stretch>
        </p:blipFill>
        <p:spPr>
          <a:xfrm>
            <a:off x="4686700" y="2005095"/>
            <a:ext cx="2126333" cy="3041771"/>
          </a:xfrm>
          <a:prstGeom prst="rect">
            <a:avLst/>
          </a:prstGeom>
          <a:noFill/>
          <a:ln w="28575" cap="flat" cmpd="sng">
            <a:solidFill>
              <a:schemeClr val="dk2"/>
            </a:solidFill>
            <a:prstDash val="solid"/>
            <a:round/>
            <a:headEnd type="none" w="sm" len="sm"/>
            <a:tailEnd type="none" w="sm" len="sm"/>
          </a:ln>
        </p:spPr>
      </p:pic>
      <p:sp>
        <p:nvSpPr>
          <p:cNvPr id="235" name="Google Shape;235;p35"/>
          <p:cNvSpPr txBox="1"/>
          <p:nvPr/>
        </p:nvSpPr>
        <p:spPr>
          <a:xfrm>
            <a:off x="5737841" y="1473950"/>
            <a:ext cx="2338500" cy="4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Varela Round"/>
                <a:ea typeface="Varela Round"/>
                <a:cs typeface="Varela Round"/>
                <a:sym typeface="Varela Round"/>
              </a:rPr>
              <a:t>Example</a:t>
            </a:r>
            <a:endParaRPr>
              <a:latin typeface="Varela Round"/>
              <a:ea typeface="Varela Round"/>
              <a:cs typeface="Varela Round"/>
              <a:sym typeface="Varela Rou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0" y="0"/>
            <a:ext cx="9144000" cy="52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Enrichment Task: </a:t>
            </a:r>
            <a:r>
              <a:rPr lang="en" b="0">
                <a:latin typeface="Calibri"/>
                <a:ea typeface="Calibri"/>
                <a:cs typeface="Calibri"/>
                <a:sym typeface="Calibri"/>
              </a:rPr>
              <a:t>New Concepts or Vocabulary</a:t>
            </a:r>
            <a:endParaRPr b="0">
              <a:latin typeface="Calibri"/>
              <a:ea typeface="Calibri"/>
              <a:cs typeface="Calibri"/>
              <a:sym typeface="Calibri"/>
            </a:endParaRPr>
          </a:p>
        </p:txBody>
      </p:sp>
      <p:sp>
        <p:nvSpPr>
          <p:cNvPr id="241" name="Google Shape;241;p36"/>
          <p:cNvSpPr txBox="1">
            <a:spLocks noGrp="1"/>
          </p:cNvSpPr>
          <p:nvPr>
            <p:ph type="body" idx="1"/>
          </p:nvPr>
        </p:nvSpPr>
        <p:spPr>
          <a:xfrm>
            <a:off x="0" y="524100"/>
            <a:ext cx="9144000" cy="1327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2000">
                <a:latin typeface="Calibri"/>
                <a:ea typeface="Calibri"/>
                <a:cs typeface="Calibri"/>
                <a:sym typeface="Calibri"/>
              </a:rPr>
              <a:t>In the area below, share three </a:t>
            </a:r>
            <a:r>
              <a:rPr lang="en" sz="2000" b="1">
                <a:latin typeface="Calibri"/>
                <a:ea typeface="Calibri"/>
                <a:cs typeface="Calibri"/>
                <a:sym typeface="Calibri"/>
              </a:rPr>
              <a:t>NEW </a:t>
            </a:r>
            <a:r>
              <a:rPr lang="en" sz="2000" b="1" u="sng">
                <a:latin typeface="Calibri"/>
                <a:ea typeface="Calibri"/>
                <a:cs typeface="Calibri"/>
                <a:sym typeface="Calibri"/>
              </a:rPr>
              <a:t>concepts</a:t>
            </a:r>
            <a:r>
              <a:rPr lang="en" sz="2000">
                <a:latin typeface="Calibri"/>
                <a:ea typeface="Calibri"/>
                <a:cs typeface="Calibri"/>
                <a:sym typeface="Calibri"/>
              </a:rPr>
              <a:t> </a:t>
            </a:r>
            <a:r>
              <a:rPr lang="en" sz="2000" u="sng">
                <a:latin typeface="Calibri"/>
                <a:ea typeface="Calibri"/>
                <a:cs typeface="Calibri"/>
                <a:sym typeface="Calibri"/>
              </a:rPr>
              <a:t>or</a:t>
            </a:r>
            <a:r>
              <a:rPr lang="en" sz="2000">
                <a:latin typeface="Calibri"/>
                <a:ea typeface="Calibri"/>
                <a:cs typeface="Calibri"/>
                <a:sym typeface="Calibri"/>
              </a:rPr>
              <a:t> </a:t>
            </a:r>
            <a:r>
              <a:rPr lang="en" sz="2000" b="1" u="sng">
                <a:latin typeface="Calibri"/>
                <a:ea typeface="Calibri"/>
                <a:cs typeface="Calibri"/>
                <a:sym typeface="Calibri"/>
              </a:rPr>
              <a:t>words</a:t>
            </a:r>
            <a:r>
              <a:rPr lang="en" sz="2000">
                <a:latin typeface="Calibri"/>
                <a:ea typeface="Calibri"/>
                <a:cs typeface="Calibri"/>
                <a:sym typeface="Calibri"/>
              </a:rPr>
              <a:t> you’ve learned about during the project. Make sure to include an explanation or definition that </a:t>
            </a:r>
            <a:r>
              <a:rPr lang="en" sz="2000" u="sng">
                <a:latin typeface="Calibri"/>
                <a:ea typeface="Calibri"/>
                <a:cs typeface="Calibri"/>
                <a:sym typeface="Calibri"/>
              </a:rPr>
              <a:t>is in your own words</a:t>
            </a:r>
            <a:r>
              <a:rPr lang="en" sz="2000">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242" name="Google Shape;242;p36"/>
          <p:cNvSpPr txBox="1"/>
          <p:nvPr/>
        </p:nvSpPr>
        <p:spPr>
          <a:xfrm>
            <a:off x="0" y="1851625"/>
            <a:ext cx="9144000" cy="3291900"/>
          </a:xfrm>
          <a:prstGeom prst="rect">
            <a:avLst/>
          </a:prstGeom>
          <a:noFill/>
          <a:ln>
            <a:noFill/>
          </a:ln>
        </p:spPr>
        <p:txBody>
          <a:bodyPr spcFirstLastPara="1" wrap="square" lIns="91425" tIns="91425" rIns="91425" bIns="91425" anchor="t" anchorCtr="0">
            <a:noAutofit/>
          </a:bodyPr>
          <a:lstStyle/>
          <a:p>
            <a:pPr marL="457200" lvl="0" indent="-419100" algn="l" rtl="0">
              <a:spcBef>
                <a:spcPts val="60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1</a:t>
            </a:r>
            <a:endParaRPr sz="3000">
              <a:solidFill>
                <a:schemeClr val="dk1"/>
              </a:solidFill>
              <a:latin typeface="Calibri"/>
              <a:ea typeface="Calibri"/>
              <a:cs typeface="Calibri"/>
              <a:sym typeface="Calibri"/>
            </a:endParaRPr>
          </a:p>
          <a:p>
            <a:pPr marL="0" lvl="0" indent="0" algn="l" rtl="0">
              <a:spcBef>
                <a:spcPts val="600"/>
              </a:spcBef>
              <a:spcAft>
                <a:spcPts val="0"/>
              </a:spcAft>
              <a:buNone/>
            </a:pPr>
            <a:endParaRPr sz="3000">
              <a:solidFill>
                <a:schemeClr val="dk1"/>
              </a:solidFill>
              <a:latin typeface="Calibri"/>
              <a:ea typeface="Calibri"/>
              <a:cs typeface="Calibri"/>
              <a:sym typeface="Calibri"/>
            </a:endParaRPr>
          </a:p>
          <a:p>
            <a:pPr marL="457200" lvl="0" indent="-419100" algn="l" rtl="0">
              <a:spcBef>
                <a:spcPts val="60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2</a:t>
            </a:r>
            <a:endParaRPr sz="3000">
              <a:solidFill>
                <a:schemeClr val="dk1"/>
              </a:solidFill>
              <a:latin typeface="Calibri"/>
              <a:ea typeface="Calibri"/>
              <a:cs typeface="Calibri"/>
              <a:sym typeface="Calibri"/>
            </a:endParaRPr>
          </a:p>
          <a:p>
            <a:pPr marL="0" lvl="0" indent="0" algn="l" rtl="0">
              <a:spcBef>
                <a:spcPts val="600"/>
              </a:spcBef>
              <a:spcAft>
                <a:spcPts val="0"/>
              </a:spcAft>
              <a:buNone/>
            </a:pPr>
            <a:endParaRPr sz="3000">
              <a:solidFill>
                <a:schemeClr val="dk1"/>
              </a:solidFill>
              <a:latin typeface="Calibri"/>
              <a:ea typeface="Calibri"/>
              <a:cs typeface="Calibri"/>
              <a:sym typeface="Calibri"/>
            </a:endParaRPr>
          </a:p>
          <a:p>
            <a:pPr marL="457200" lvl="0" indent="-419100" algn="l" rtl="0">
              <a:spcBef>
                <a:spcPts val="60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3</a:t>
            </a:r>
            <a:endParaRPr sz="3000">
              <a:solidFill>
                <a:schemeClr val="dk1"/>
              </a:solidFill>
              <a:latin typeface="Calibri"/>
              <a:ea typeface="Calibri"/>
              <a:cs typeface="Calibri"/>
              <a:sym typeface="Calibri"/>
            </a:endParaRPr>
          </a:p>
        </p:txBody>
      </p:sp>
      <p:cxnSp>
        <p:nvCxnSpPr>
          <p:cNvPr id="243" name="Google Shape;243;p36"/>
          <p:cNvCxnSpPr/>
          <p:nvPr/>
        </p:nvCxnSpPr>
        <p:spPr>
          <a:xfrm>
            <a:off x="100050" y="1851613"/>
            <a:ext cx="89439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40"/>
        <p:cNvGrpSpPr/>
        <p:nvPr/>
      </p:nvGrpSpPr>
      <p:grpSpPr>
        <a:xfrm>
          <a:off x="0" y="0"/>
          <a:ext cx="0" cy="0"/>
          <a:chOff x="0" y="0"/>
          <a:chExt cx="0" cy="0"/>
        </a:xfrm>
      </p:grpSpPr>
      <p:sp>
        <p:nvSpPr>
          <p:cNvPr id="41" name="Google Shape;41;p10"/>
          <p:cNvSpPr txBox="1">
            <a:spLocks noGrp="1"/>
          </p:cNvSpPr>
          <p:nvPr>
            <p:ph type="ctrTitle"/>
          </p:nvPr>
        </p:nvSpPr>
        <p:spPr>
          <a:xfrm>
            <a:off x="685800" y="-1"/>
            <a:ext cx="7772400" cy="91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900FF"/>
                </a:solidFill>
                <a:latin typeface="Calibri"/>
                <a:ea typeface="Calibri"/>
                <a:cs typeface="Calibri"/>
                <a:sym typeface="Calibri"/>
              </a:rPr>
              <a:t>Project Planner </a:t>
            </a:r>
            <a:endParaRPr>
              <a:solidFill>
                <a:srgbClr val="9900FF"/>
              </a:solidFill>
              <a:latin typeface="Calibri"/>
              <a:ea typeface="Calibri"/>
              <a:cs typeface="Calibri"/>
              <a:sym typeface="Calibri"/>
            </a:endParaRPr>
          </a:p>
        </p:txBody>
      </p:sp>
      <p:sp>
        <p:nvSpPr>
          <p:cNvPr id="42" name="Google Shape;42;p10"/>
          <p:cNvSpPr txBox="1">
            <a:spLocks noGrp="1"/>
          </p:cNvSpPr>
          <p:nvPr>
            <p:ph type="subTitle" idx="1"/>
          </p:nvPr>
        </p:nvSpPr>
        <p:spPr>
          <a:xfrm>
            <a:off x="1505175" y="678900"/>
            <a:ext cx="5871600" cy="51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900FF"/>
                </a:solidFill>
                <a:latin typeface="Calibri"/>
                <a:ea typeface="Calibri"/>
                <a:cs typeface="Calibri"/>
                <a:sym typeface="Calibri"/>
              </a:rPr>
              <a:t>Name of project: </a:t>
            </a:r>
            <a:endParaRPr>
              <a:solidFill>
                <a:srgbClr val="9900FF"/>
              </a:solidFill>
              <a:latin typeface="Calibri"/>
              <a:ea typeface="Calibri"/>
              <a:cs typeface="Calibri"/>
              <a:sym typeface="Calibri"/>
            </a:endParaRPr>
          </a:p>
        </p:txBody>
      </p:sp>
      <p:sp>
        <p:nvSpPr>
          <p:cNvPr id="43" name="Google Shape;43;p10"/>
          <p:cNvSpPr txBox="1"/>
          <p:nvPr/>
        </p:nvSpPr>
        <p:spPr>
          <a:xfrm>
            <a:off x="2764950" y="2621300"/>
            <a:ext cx="3614100" cy="2331000"/>
          </a:xfrm>
          <a:prstGeom prst="rect">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libri"/>
                <a:ea typeface="Calibri"/>
                <a:cs typeface="Calibri"/>
                <a:sym typeface="Calibri"/>
              </a:rPr>
              <a:t>Table of Contents</a:t>
            </a:r>
            <a:endParaRPr sz="30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u="sng">
                <a:solidFill>
                  <a:schemeClr val="hlink"/>
                </a:solidFill>
                <a:latin typeface="Calibri"/>
                <a:ea typeface="Calibri"/>
                <a:cs typeface="Calibri"/>
                <a:sym typeface="Calibri"/>
                <a:hlinkClick r:id="rId3" action="ppaction://hlinksldjump"/>
              </a:rPr>
              <a:t>Reminders</a:t>
            </a:r>
            <a:endParaRPr sz="2400">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AutoNum type="arabicPeriod"/>
            </a:pPr>
            <a:r>
              <a:rPr lang="en" sz="2400" u="sng">
                <a:solidFill>
                  <a:schemeClr val="hlink"/>
                </a:solidFill>
                <a:latin typeface="Calibri"/>
                <a:ea typeface="Calibri"/>
                <a:cs typeface="Calibri"/>
                <a:sym typeface="Calibri"/>
                <a:hlinkClick r:id="rId4" action="ppaction://hlinksldjump"/>
              </a:rPr>
              <a:t>SMART GOAL</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Rubric</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Presentation</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Examples &amp; Resources</a:t>
            </a:r>
            <a:endParaRPr sz="2400">
              <a:latin typeface="Calibri"/>
              <a:ea typeface="Calibri"/>
              <a:cs typeface="Calibri"/>
              <a:sym typeface="Calibri"/>
            </a:endParaRPr>
          </a:p>
        </p:txBody>
      </p:sp>
      <p:sp>
        <p:nvSpPr>
          <p:cNvPr id="44" name="Google Shape;44;p10"/>
          <p:cNvSpPr txBox="1">
            <a:spLocks noGrp="1"/>
          </p:cNvSpPr>
          <p:nvPr>
            <p:ph type="subTitle" idx="1"/>
          </p:nvPr>
        </p:nvSpPr>
        <p:spPr>
          <a:xfrm>
            <a:off x="1589675" y="1344313"/>
            <a:ext cx="5871600" cy="51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900FF"/>
              </a:solidFill>
              <a:latin typeface="Calibri"/>
              <a:ea typeface="Calibri"/>
              <a:cs typeface="Calibri"/>
              <a:sym typeface="Calibri"/>
            </a:endParaRPr>
          </a:p>
          <a:p>
            <a:pPr marL="0" lvl="0" indent="0" algn="ctr" rtl="0">
              <a:spcBef>
                <a:spcPts val="0"/>
              </a:spcBef>
              <a:spcAft>
                <a:spcPts val="0"/>
              </a:spcAft>
              <a:buNone/>
            </a:pPr>
            <a:endParaRPr>
              <a:solidFill>
                <a:srgbClr val="9900FF"/>
              </a:solidFill>
              <a:latin typeface="Calibri"/>
              <a:ea typeface="Calibri"/>
              <a:cs typeface="Calibri"/>
              <a:sym typeface="Calibri"/>
            </a:endParaRPr>
          </a:p>
          <a:p>
            <a:pPr marL="0" lvl="0" indent="0" algn="ctr" rtl="0">
              <a:spcBef>
                <a:spcPts val="0"/>
              </a:spcBef>
              <a:spcAft>
                <a:spcPts val="0"/>
              </a:spcAft>
              <a:buNone/>
            </a:pPr>
            <a:r>
              <a:rPr lang="en">
                <a:solidFill>
                  <a:srgbClr val="9900FF"/>
                </a:solidFill>
                <a:latin typeface="Calibri"/>
                <a:ea typeface="Calibri"/>
                <a:cs typeface="Calibri"/>
                <a:sym typeface="Calibri"/>
              </a:rPr>
              <a:t>Your Name(s): </a:t>
            </a:r>
            <a:endParaRPr>
              <a:solidFill>
                <a:srgbClr val="9900FF"/>
              </a:solidFill>
              <a:latin typeface="Calibri"/>
              <a:ea typeface="Calibri"/>
              <a:cs typeface="Calibri"/>
              <a:sym typeface="Calibri"/>
            </a:endParaRPr>
          </a:p>
          <a:p>
            <a:pPr marL="0" lvl="0" indent="0" algn="l" rtl="0">
              <a:spcBef>
                <a:spcPts val="0"/>
              </a:spcBef>
              <a:spcAft>
                <a:spcPts val="0"/>
              </a:spcAft>
              <a:buNone/>
            </a:pPr>
            <a:r>
              <a:rPr lang="en">
                <a:solidFill>
                  <a:srgbClr val="9900FF"/>
                </a:solidFill>
                <a:latin typeface="Calibri"/>
                <a:ea typeface="Calibri"/>
                <a:cs typeface="Calibri"/>
                <a:sym typeface="Calibri"/>
              </a:rPr>
              <a:t> </a:t>
            </a:r>
            <a:endParaRPr>
              <a:solidFill>
                <a:srgbClr val="9900FF"/>
              </a:solidFill>
              <a:latin typeface="Calibri"/>
              <a:ea typeface="Calibri"/>
              <a:cs typeface="Calibri"/>
              <a:sym typeface="Calibri"/>
            </a:endParaRPr>
          </a:p>
        </p:txBody>
      </p:sp>
      <p:pic>
        <p:nvPicPr>
          <p:cNvPr id="45" name="Google Shape;45;p10"/>
          <p:cNvPicPr preferRelativeResize="0"/>
          <p:nvPr/>
        </p:nvPicPr>
        <p:blipFill>
          <a:blip r:embed="rId5">
            <a:alphaModFix/>
          </a:blip>
          <a:stretch>
            <a:fillRect/>
          </a:stretch>
        </p:blipFill>
        <p:spPr>
          <a:xfrm>
            <a:off x="152400" y="2597125"/>
            <a:ext cx="1607633" cy="2393975"/>
          </a:xfrm>
          <a:prstGeom prst="rect">
            <a:avLst/>
          </a:prstGeom>
          <a:noFill/>
          <a:ln>
            <a:noFill/>
          </a:ln>
        </p:spPr>
      </p:pic>
      <p:pic>
        <p:nvPicPr>
          <p:cNvPr id="46" name="Google Shape;46;p10"/>
          <p:cNvPicPr preferRelativeResize="0"/>
          <p:nvPr/>
        </p:nvPicPr>
        <p:blipFill>
          <a:blip r:embed="rId6">
            <a:alphaModFix/>
          </a:blip>
          <a:stretch>
            <a:fillRect/>
          </a:stretch>
        </p:blipFill>
        <p:spPr>
          <a:xfrm>
            <a:off x="6531450" y="2825725"/>
            <a:ext cx="2460150" cy="18427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0" y="0"/>
            <a:ext cx="9144000" cy="57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Enrichment Task: </a:t>
            </a:r>
            <a:r>
              <a:rPr lang="en" b="0">
                <a:latin typeface="Calibri"/>
                <a:ea typeface="Calibri"/>
                <a:cs typeface="Calibri"/>
                <a:sym typeface="Calibri"/>
              </a:rPr>
              <a:t>STEM Career Connection</a:t>
            </a:r>
            <a:endParaRPr b="0">
              <a:latin typeface="Calibri"/>
              <a:ea typeface="Calibri"/>
              <a:cs typeface="Calibri"/>
              <a:sym typeface="Calibri"/>
            </a:endParaRPr>
          </a:p>
        </p:txBody>
      </p:sp>
      <p:sp>
        <p:nvSpPr>
          <p:cNvPr id="249" name="Google Shape;249;p37"/>
          <p:cNvSpPr txBox="1">
            <a:spLocks noGrp="1"/>
          </p:cNvSpPr>
          <p:nvPr>
            <p:ph type="body" idx="1"/>
          </p:nvPr>
        </p:nvSpPr>
        <p:spPr>
          <a:xfrm>
            <a:off x="0" y="570375"/>
            <a:ext cx="9144000" cy="144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2000">
                <a:latin typeface="Calibri"/>
                <a:ea typeface="Calibri"/>
                <a:cs typeface="Calibri"/>
                <a:sym typeface="Calibri"/>
              </a:rPr>
              <a:t>Are you wondering how STEM Class relates to the real world?  Here’s your chance to learn what STEM careers might be a good fit for you! Explore one STEM career that relates to your project and describe what someone in this role may do in the space below.</a:t>
            </a:r>
            <a:endParaRPr sz="2000">
              <a:latin typeface="Calibri"/>
              <a:ea typeface="Calibri"/>
              <a:cs typeface="Calibri"/>
              <a:sym typeface="Calibri"/>
            </a:endParaRPr>
          </a:p>
        </p:txBody>
      </p:sp>
      <p:cxnSp>
        <p:nvCxnSpPr>
          <p:cNvPr id="250" name="Google Shape;250;p37"/>
          <p:cNvCxnSpPr/>
          <p:nvPr/>
        </p:nvCxnSpPr>
        <p:spPr>
          <a:xfrm>
            <a:off x="100050" y="2480175"/>
            <a:ext cx="8943900" cy="0"/>
          </a:xfrm>
          <a:prstGeom prst="straightConnector1">
            <a:avLst/>
          </a:prstGeom>
          <a:noFill/>
          <a:ln w="19050" cap="flat" cmpd="sng">
            <a:solidFill>
              <a:schemeClr val="dk2"/>
            </a:solidFill>
            <a:prstDash val="solid"/>
            <a:round/>
            <a:headEnd type="none" w="med" len="med"/>
            <a:tailEnd type="none" w="med" len="med"/>
          </a:ln>
        </p:spPr>
      </p:cxnSp>
      <p:sp>
        <p:nvSpPr>
          <p:cNvPr id="251" name="Google Shape;251;p37"/>
          <p:cNvSpPr txBox="1"/>
          <p:nvPr/>
        </p:nvSpPr>
        <p:spPr>
          <a:xfrm>
            <a:off x="0" y="2668025"/>
            <a:ext cx="9144000" cy="24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alibri"/>
              <a:ea typeface="Calibri"/>
              <a:cs typeface="Calibri"/>
              <a:sym typeface="Calibri"/>
            </a:endParaRPr>
          </a:p>
        </p:txBody>
      </p:sp>
      <p:sp>
        <p:nvSpPr>
          <p:cNvPr id="252" name="Google Shape;252;p37"/>
          <p:cNvSpPr txBox="1"/>
          <p:nvPr/>
        </p:nvSpPr>
        <p:spPr>
          <a:xfrm>
            <a:off x="0" y="2480250"/>
            <a:ext cx="9144000" cy="75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457200" y="77501"/>
            <a:ext cx="8229600" cy="61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a:ea typeface="Calibri"/>
                <a:cs typeface="Calibri"/>
                <a:sym typeface="Calibri"/>
              </a:rPr>
              <a:t>Reminders</a:t>
            </a:r>
            <a:endParaRPr>
              <a:latin typeface="Calibri"/>
              <a:ea typeface="Calibri"/>
              <a:cs typeface="Calibri"/>
              <a:sym typeface="Calibri"/>
            </a:endParaRPr>
          </a:p>
        </p:txBody>
      </p:sp>
      <p:sp>
        <p:nvSpPr>
          <p:cNvPr id="52" name="Google Shape;52;p11"/>
          <p:cNvSpPr txBox="1">
            <a:spLocks noGrp="1"/>
          </p:cNvSpPr>
          <p:nvPr>
            <p:ph type="body" idx="1"/>
          </p:nvPr>
        </p:nvSpPr>
        <p:spPr>
          <a:xfrm>
            <a:off x="457200" y="593325"/>
            <a:ext cx="8016900" cy="4286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 sz="2400">
                <a:latin typeface="Calibri"/>
                <a:ea typeface="Calibri"/>
                <a:cs typeface="Calibri"/>
                <a:sym typeface="Calibri"/>
              </a:rPr>
              <a:t>Rename this Google Doc file so you can find it easily.</a:t>
            </a:r>
            <a:endParaRPr sz="2400">
              <a:latin typeface="Calibri"/>
              <a:ea typeface="Calibri"/>
              <a:cs typeface="Calibri"/>
              <a:sym typeface="Calibri"/>
            </a:endParaRPr>
          </a:p>
          <a:p>
            <a:pPr marL="914400" lvl="1" indent="-381000" algn="l" rtl="0">
              <a:spcBef>
                <a:spcPts val="0"/>
              </a:spcBef>
              <a:spcAft>
                <a:spcPts val="0"/>
              </a:spcAft>
              <a:buClr>
                <a:srgbClr val="FF0000"/>
              </a:buClr>
              <a:buSzPts val="2400"/>
              <a:buFont typeface="Calibri"/>
              <a:buChar char="○"/>
            </a:pPr>
            <a:r>
              <a:rPr lang="en">
                <a:solidFill>
                  <a:srgbClr val="FF0000"/>
                </a:solidFill>
                <a:latin typeface="Calibri"/>
                <a:ea typeface="Calibri"/>
                <a:cs typeface="Calibri"/>
                <a:sym typeface="Calibri"/>
              </a:rPr>
              <a:t>Bad: “Copy of Hagedorn Project Planner”</a:t>
            </a:r>
            <a:endParaRPr>
              <a:solidFill>
                <a:srgbClr val="FF0000"/>
              </a:solidFill>
              <a:latin typeface="Calibri"/>
              <a:ea typeface="Calibri"/>
              <a:cs typeface="Calibri"/>
              <a:sym typeface="Calibri"/>
            </a:endParaRPr>
          </a:p>
          <a:p>
            <a:pPr marL="914400" lvl="1" indent="-381000" algn="l" rtl="0">
              <a:spcBef>
                <a:spcPts val="0"/>
              </a:spcBef>
              <a:spcAft>
                <a:spcPts val="0"/>
              </a:spcAft>
              <a:buClr>
                <a:srgbClr val="00B200"/>
              </a:buClr>
              <a:buSzPts val="2400"/>
              <a:buFont typeface="Calibri"/>
              <a:buChar char="○"/>
            </a:pPr>
            <a:r>
              <a:rPr lang="en">
                <a:solidFill>
                  <a:srgbClr val="00B200"/>
                </a:solidFill>
                <a:latin typeface="Calibri"/>
                <a:ea typeface="Calibri"/>
                <a:cs typeface="Calibri"/>
                <a:sym typeface="Calibri"/>
              </a:rPr>
              <a:t>Good: “Jessica Smith Tech 4/5/2017</a:t>
            </a:r>
            <a:endParaRPr b="1">
              <a:latin typeface="Calibri"/>
              <a:ea typeface="Calibri"/>
              <a:cs typeface="Calibri"/>
              <a:sym typeface="Calibri"/>
            </a:endParaRPr>
          </a:p>
          <a:p>
            <a:pPr marL="914400" lvl="1" indent="-381000" algn="l" rtl="0">
              <a:spcBef>
                <a:spcPts val="0"/>
              </a:spcBef>
              <a:spcAft>
                <a:spcPts val="0"/>
              </a:spcAft>
              <a:buSzPts val="2400"/>
              <a:buFont typeface="Calibri"/>
              <a:buChar char="○"/>
            </a:pPr>
            <a:endParaRPr b="1">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Make sure to fill in any ???s and ??/??s with the correct information! </a:t>
            </a:r>
            <a:endParaRPr sz="2400" b="1">
              <a:latin typeface="Calibri"/>
              <a:ea typeface="Calibri"/>
              <a:cs typeface="Calibri"/>
              <a:sym typeface="Calibri"/>
            </a:endParaRPr>
          </a:p>
          <a:p>
            <a:pPr marL="457200" lvl="0" indent="-381000" algn="l" rtl="0">
              <a:spcBef>
                <a:spcPts val="0"/>
              </a:spcBef>
              <a:spcAft>
                <a:spcPts val="0"/>
              </a:spcAft>
              <a:buSzPts val="2400"/>
              <a:buFont typeface="Calibri"/>
              <a:buChar char="●"/>
            </a:pPr>
            <a:endParaRPr sz="2400" b="1">
              <a:latin typeface="Calibri"/>
              <a:ea typeface="Calibri"/>
              <a:cs typeface="Calibri"/>
              <a:sym typeface="Calibri"/>
            </a:endParaRPr>
          </a:p>
          <a:p>
            <a:pPr marL="0" lvl="0" indent="0" algn="ctr" rtl="0">
              <a:spcBef>
                <a:spcPts val="0"/>
              </a:spcBef>
              <a:spcAft>
                <a:spcPts val="0"/>
              </a:spcAft>
              <a:buNone/>
            </a:pPr>
            <a:r>
              <a:rPr lang="en" sz="4800">
                <a:solidFill>
                  <a:srgbClr val="000000"/>
                </a:solidFill>
                <a:highlight>
                  <a:srgbClr val="FF0000"/>
                </a:highlight>
                <a:latin typeface="Calibri"/>
                <a:ea typeface="Calibri"/>
                <a:cs typeface="Calibri"/>
                <a:sym typeface="Calibri"/>
              </a:rPr>
              <a:t>UPDATE YOUR PLANNER EVERYDAY!</a:t>
            </a:r>
            <a:endParaRPr sz="4800">
              <a:solidFill>
                <a:srgbClr val="000000"/>
              </a:solidFill>
              <a:highlight>
                <a:srgbClr val="FF0000"/>
              </a:highlight>
              <a:latin typeface="Calibri"/>
              <a:ea typeface="Calibri"/>
              <a:cs typeface="Calibri"/>
              <a:sym typeface="Calibri"/>
            </a:endParaRPr>
          </a:p>
        </p:txBody>
      </p:sp>
      <p:cxnSp>
        <p:nvCxnSpPr>
          <p:cNvPr id="53" name="Google Shape;53;p11"/>
          <p:cNvCxnSpPr/>
          <p:nvPr/>
        </p:nvCxnSpPr>
        <p:spPr>
          <a:xfrm rot="10800000">
            <a:off x="0" y="12850"/>
            <a:ext cx="1017900" cy="7401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Day 1 - </a:t>
            </a:r>
            <a:r>
              <a:rPr lang="en">
                <a:highlight>
                  <a:srgbClr val="FFFFFF"/>
                </a:highlight>
                <a:latin typeface="Happy Monkey"/>
                <a:ea typeface="Happy Monkey"/>
                <a:cs typeface="Happy Monkey"/>
                <a:sym typeface="Happy Monkey"/>
              </a:rPr>
              <a:t>Explore</a:t>
            </a:r>
            <a:endParaRPr>
              <a:highlight>
                <a:srgbClr val="FFFFFF"/>
              </a:highlight>
              <a:latin typeface="Happy Monkey"/>
              <a:ea typeface="Happy Monkey"/>
              <a:cs typeface="Happy Monkey"/>
              <a:sym typeface="Happy Monkey"/>
            </a:endParaRPr>
          </a:p>
        </p:txBody>
      </p:sp>
      <p:sp>
        <p:nvSpPr>
          <p:cNvPr id="59" name="Google Shape;59;p12"/>
          <p:cNvSpPr txBox="1">
            <a:spLocks noGrp="1"/>
          </p:cNvSpPr>
          <p:nvPr>
            <p:ph type="body" idx="1"/>
          </p:nvPr>
        </p:nvSpPr>
        <p:spPr>
          <a:xfrm>
            <a:off x="406050" y="854950"/>
            <a:ext cx="3994500" cy="77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4/7/17</a:t>
            </a:r>
            <a:endParaRPr sz="1800">
              <a:latin typeface="Calibri"/>
              <a:ea typeface="Calibri"/>
              <a:cs typeface="Calibri"/>
              <a:sym typeface="Calibri"/>
            </a:endParaRPr>
          </a:p>
        </p:txBody>
      </p:sp>
      <p:sp>
        <p:nvSpPr>
          <p:cNvPr id="60" name="Google Shape;60;p12"/>
          <p:cNvSpPr txBox="1">
            <a:spLocks noGrp="1"/>
          </p:cNvSpPr>
          <p:nvPr>
            <p:ph type="body" idx="1"/>
          </p:nvPr>
        </p:nvSpPr>
        <p:spPr>
          <a:xfrm>
            <a:off x="354900" y="1638700"/>
            <a:ext cx="4788600" cy="3424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en" sz="1800" b="1">
                <a:solidFill>
                  <a:srgbClr val="00CC00"/>
                </a:solidFill>
                <a:latin typeface="Calibri"/>
                <a:ea typeface="Calibri"/>
                <a:cs typeface="Calibri"/>
                <a:sym typeface="Calibri"/>
              </a:rPr>
              <a:t>Today’s goal</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600"/>
              </a:spcBef>
              <a:spcAft>
                <a:spcPts val="0"/>
              </a:spcAft>
              <a:buClr>
                <a:srgbClr val="000000"/>
              </a:buClr>
              <a:buSzPts val="1100"/>
              <a:buFont typeface="Arial"/>
              <a:buNone/>
            </a:pPr>
            <a:r>
              <a:rPr lang="en" sz="1800" b="1">
                <a:solidFill>
                  <a:srgbClr val="FF0000"/>
                </a:solidFill>
                <a:latin typeface="Calibri"/>
                <a:ea typeface="Calibri"/>
                <a:cs typeface="Calibri"/>
                <a:sym typeface="Calibri"/>
              </a:rPr>
              <a:t>Initial Reactions/Thoughts</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Clr>
                <a:srgbClr val="000000"/>
              </a:buClr>
              <a:buSzPts val="1100"/>
              <a:buFont typeface="Arial"/>
              <a:buNone/>
            </a:pPr>
            <a:endParaRPr sz="1800" b="1">
              <a:latin typeface="Calibri"/>
              <a:ea typeface="Calibri"/>
              <a:cs typeface="Calibri"/>
              <a:sym typeface="Calibri"/>
            </a:endParaRPr>
          </a:p>
          <a:p>
            <a:pPr marL="0" lvl="0" indent="0" algn="l" rtl="0">
              <a:spcBef>
                <a:spcPts val="600"/>
              </a:spcBef>
              <a:spcAft>
                <a:spcPts val="0"/>
              </a:spcAft>
              <a:buClr>
                <a:srgbClr val="000000"/>
              </a:buClr>
              <a:buSzPts val="1100"/>
              <a:buFont typeface="Arial"/>
              <a:buNone/>
            </a:pPr>
            <a:r>
              <a:rPr lang="en" sz="1800" b="1">
                <a:solidFill>
                  <a:srgbClr val="FF0000"/>
                </a:solidFill>
                <a:latin typeface="Calibri"/>
                <a:ea typeface="Calibri"/>
                <a:cs typeface="Calibri"/>
                <a:sym typeface="Calibri"/>
              </a:rPr>
              <a:t>Next time</a:t>
            </a:r>
            <a:r>
              <a:rPr lang="en" sz="1800">
                <a:latin typeface="Calibri"/>
                <a:ea typeface="Calibri"/>
                <a:cs typeface="Calibri"/>
                <a:sym typeface="Calibri"/>
              </a:rPr>
              <a:t>:</a:t>
            </a:r>
            <a:endParaRPr sz="1800">
              <a:latin typeface="Calibri"/>
              <a:ea typeface="Calibri"/>
              <a:cs typeface="Calibri"/>
              <a:sym typeface="Calibri"/>
            </a:endParaRPr>
          </a:p>
        </p:txBody>
      </p:sp>
      <p:sp>
        <p:nvSpPr>
          <p:cNvPr id="61" name="Google Shape;61;p12"/>
          <p:cNvSpPr txBox="1">
            <a:spLocks noGrp="1"/>
          </p:cNvSpPr>
          <p:nvPr>
            <p:ph type="body" idx="2"/>
          </p:nvPr>
        </p:nvSpPr>
        <p:spPr>
          <a:xfrm>
            <a:off x="4692288" y="558900"/>
            <a:ext cx="40968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2400" b="1">
                <a:latin typeface="Calibri"/>
                <a:ea typeface="Calibri"/>
                <a:cs typeface="Calibri"/>
                <a:sym typeface="Calibri"/>
              </a:rPr>
              <a:t>Proof of Progress:</a:t>
            </a:r>
            <a:endParaRPr b="1">
              <a:latin typeface="Calibri"/>
              <a:ea typeface="Calibri"/>
              <a:cs typeface="Calibri"/>
              <a:sym typeface="Calibri"/>
            </a:endParaRPr>
          </a:p>
        </p:txBody>
      </p:sp>
      <p:cxnSp>
        <p:nvCxnSpPr>
          <p:cNvPr id="62" name="Google Shape;62;p12"/>
          <p:cNvCxnSpPr/>
          <p:nvPr/>
        </p:nvCxnSpPr>
        <p:spPr>
          <a:xfrm>
            <a:off x="45450" y="695663"/>
            <a:ext cx="90531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Day 2 - </a:t>
            </a:r>
            <a:r>
              <a:rPr lang="en">
                <a:solidFill>
                  <a:srgbClr val="00B200"/>
                </a:solidFill>
                <a:highlight>
                  <a:srgbClr val="FFFF00"/>
                </a:highlight>
                <a:latin typeface="Happy Monkey"/>
                <a:ea typeface="Happy Monkey"/>
                <a:cs typeface="Happy Monkey"/>
                <a:sym typeface="Happy Monkey"/>
              </a:rPr>
              <a:t>Define the Problem</a:t>
            </a:r>
            <a:r>
              <a:rPr lang="en">
                <a:latin typeface="Happy Monkey"/>
                <a:ea typeface="Happy Monkey"/>
                <a:cs typeface="Happy Monkey"/>
                <a:sym typeface="Happy Monkey"/>
              </a:rPr>
              <a:t> &amp; </a:t>
            </a:r>
            <a:r>
              <a:rPr lang="en">
                <a:solidFill>
                  <a:srgbClr val="FF9900"/>
                </a:solidFill>
                <a:highlight>
                  <a:srgbClr val="0000FF"/>
                </a:highlight>
                <a:latin typeface="Happy Monkey"/>
                <a:ea typeface="Happy Monkey"/>
                <a:cs typeface="Happy Monkey"/>
                <a:sym typeface="Happy Monkey"/>
              </a:rPr>
              <a:t>Research</a:t>
            </a:r>
            <a:endParaRPr>
              <a:solidFill>
                <a:srgbClr val="FF9900"/>
              </a:solidFill>
              <a:highlight>
                <a:srgbClr val="0000FF"/>
              </a:highlight>
              <a:latin typeface="Happy Monkey"/>
              <a:ea typeface="Happy Monkey"/>
              <a:cs typeface="Happy Monkey"/>
              <a:sym typeface="Happy Monkey"/>
            </a:endParaRPr>
          </a:p>
        </p:txBody>
      </p:sp>
      <p:sp>
        <p:nvSpPr>
          <p:cNvPr id="68" name="Google Shape;68;p13"/>
          <p:cNvSpPr txBox="1">
            <a:spLocks noGrp="1"/>
          </p:cNvSpPr>
          <p:nvPr>
            <p:ph type="body" idx="1"/>
          </p:nvPr>
        </p:nvSpPr>
        <p:spPr>
          <a:xfrm>
            <a:off x="598500" y="843225"/>
            <a:ext cx="29622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4/11/17</a:t>
            </a:r>
            <a:endParaRPr sz="2400" b="1">
              <a:latin typeface="Calibri"/>
              <a:ea typeface="Calibri"/>
              <a:cs typeface="Calibri"/>
              <a:sym typeface="Calibri"/>
            </a:endParaRPr>
          </a:p>
          <a:p>
            <a:pPr marL="0" lvl="0" indent="0" algn="ctr" rtl="0">
              <a:spcBef>
                <a:spcPts val="600"/>
              </a:spcBef>
              <a:spcAft>
                <a:spcPts val="0"/>
              </a:spcAft>
              <a:buNone/>
            </a:pPr>
            <a:r>
              <a:rPr lang="en" sz="2400" b="1">
                <a:latin typeface="Calibri"/>
                <a:ea typeface="Calibri"/>
                <a:cs typeface="Calibri"/>
                <a:sym typeface="Calibri"/>
              </a:rPr>
              <a:t>Due Date: 4/26/17</a:t>
            </a:r>
            <a:endParaRPr sz="2400" b="1">
              <a:latin typeface="Calibri"/>
              <a:ea typeface="Calibri"/>
              <a:cs typeface="Calibri"/>
              <a:sym typeface="Calibri"/>
            </a:endParaRPr>
          </a:p>
        </p:txBody>
      </p:sp>
      <p:cxnSp>
        <p:nvCxnSpPr>
          <p:cNvPr id="69" name="Google Shape;69;p13"/>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70" name="Google Shape;70;p13"/>
          <p:cNvSpPr txBox="1">
            <a:spLocks noGrp="1"/>
          </p:cNvSpPr>
          <p:nvPr>
            <p:ph type="body" idx="2"/>
          </p:nvPr>
        </p:nvSpPr>
        <p:spPr>
          <a:xfrm>
            <a:off x="598500" y="1894600"/>
            <a:ext cx="3222000" cy="6951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SMART Goal</a:t>
            </a:r>
            <a:endParaRPr b="1">
              <a:latin typeface="Calibri"/>
              <a:ea typeface="Calibri"/>
              <a:cs typeface="Calibri"/>
              <a:sym typeface="Calibri"/>
            </a:endParaRPr>
          </a:p>
        </p:txBody>
      </p:sp>
      <p:sp>
        <p:nvSpPr>
          <p:cNvPr id="71" name="Google Shape;71;p13"/>
          <p:cNvSpPr txBox="1">
            <a:spLocks noGrp="1"/>
          </p:cNvSpPr>
          <p:nvPr>
            <p:ph type="body" idx="1"/>
          </p:nvPr>
        </p:nvSpPr>
        <p:spPr>
          <a:xfrm>
            <a:off x="0" y="2534500"/>
            <a:ext cx="4419000" cy="21303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sz="1800">
                <a:latin typeface="Calibri"/>
                <a:ea typeface="Calibri"/>
                <a:cs typeface="Calibri"/>
                <a:sym typeface="Calibri"/>
              </a:rPr>
              <a:t>The tools I need are:</a:t>
            </a:r>
            <a:endParaRPr sz="1800">
              <a:latin typeface="Calibri"/>
              <a:ea typeface="Calibri"/>
              <a:cs typeface="Calibri"/>
              <a:sym typeface="Calibri"/>
            </a:endParaRPr>
          </a:p>
        </p:txBody>
      </p:sp>
      <p:sp>
        <p:nvSpPr>
          <p:cNvPr id="72" name="Google Shape;72;p13"/>
          <p:cNvSpPr txBox="1">
            <a:spLocks noGrp="1"/>
          </p:cNvSpPr>
          <p:nvPr>
            <p:ph type="body" idx="1"/>
          </p:nvPr>
        </p:nvSpPr>
        <p:spPr>
          <a:xfrm>
            <a:off x="4679538" y="843225"/>
            <a:ext cx="4419000" cy="21303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a:latin typeface="Calibri"/>
                <a:ea typeface="Calibri"/>
                <a:cs typeface="Calibri"/>
                <a:sym typeface="Calibri"/>
              </a:rPr>
              <a:t>My proposed timeline is:</a:t>
            </a:r>
            <a:endParaRPr sz="1800">
              <a:latin typeface="Calibri"/>
              <a:ea typeface="Calibri"/>
              <a:cs typeface="Calibri"/>
              <a:sym typeface="Calibri"/>
            </a:endParaRPr>
          </a:p>
          <a:p>
            <a:pPr marL="0" lvl="0" indent="0" algn="l" rtl="0">
              <a:spcBef>
                <a:spcPts val="600"/>
              </a:spcBef>
              <a:spcAft>
                <a:spcPts val="0"/>
              </a:spcAft>
              <a:buNone/>
            </a:pPr>
            <a:r>
              <a:rPr lang="en" sz="1800">
                <a:latin typeface="Calibri"/>
                <a:ea typeface="Calibri"/>
                <a:cs typeface="Calibri"/>
                <a:sym typeface="Calibri"/>
              </a:rPr>
              <a:t>Day 1 -Day 6 -  </a:t>
            </a:r>
            <a:endParaRPr sz="1800">
              <a:latin typeface="Calibri"/>
              <a:ea typeface="Calibri"/>
              <a:cs typeface="Calibri"/>
              <a:sym typeface="Calibri"/>
            </a:endParaRPr>
          </a:p>
          <a:p>
            <a:pPr marL="0" lvl="0" indent="0" algn="l" rtl="0">
              <a:spcBef>
                <a:spcPts val="600"/>
              </a:spcBef>
              <a:spcAft>
                <a:spcPts val="0"/>
              </a:spcAft>
              <a:buNone/>
            </a:pPr>
            <a:r>
              <a:rPr lang="en" sz="1800">
                <a:latin typeface="Calibri"/>
                <a:ea typeface="Calibri"/>
                <a:cs typeface="Calibri"/>
                <a:sym typeface="Calibri"/>
              </a:rPr>
              <a:t>Day 2 - 				Day 7 - </a:t>
            </a:r>
            <a:endParaRPr sz="1800">
              <a:latin typeface="Calibri"/>
              <a:ea typeface="Calibri"/>
              <a:cs typeface="Calibri"/>
              <a:sym typeface="Calibri"/>
            </a:endParaRPr>
          </a:p>
          <a:p>
            <a:pPr marL="0" lvl="0" indent="0" algn="l" rtl="0">
              <a:spcBef>
                <a:spcPts val="600"/>
              </a:spcBef>
              <a:spcAft>
                <a:spcPts val="0"/>
              </a:spcAft>
              <a:buNone/>
            </a:pPr>
            <a:r>
              <a:rPr lang="en" sz="1800">
                <a:latin typeface="Calibri"/>
                <a:ea typeface="Calibri"/>
                <a:cs typeface="Calibri"/>
                <a:sym typeface="Calibri"/>
              </a:rPr>
              <a:t>Day 3 - 				Day 8 - </a:t>
            </a:r>
            <a:endParaRPr sz="1800">
              <a:latin typeface="Calibri"/>
              <a:ea typeface="Calibri"/>
              <a:cs typeface="Calibri"/>
              <a:sym typeface="Calibri"/>
            </a:endParaRPr>
          </a:p>
          <a:p>
            <a:pPr marL="0" lvl="0" indent="0" algn="l" rtl="0">
              <a:spcBef>
                <a:spcPts val="600"/>
              </a:spcBef>
              <a:spcAft>
                <a:spcPts val="0"/>
              </a:spcAft>
              <a:buNone/>
            </a:pPr>
            <a:r>
              <a:rPr lang="en" sz="1800">
                <a:latin typeface="Calibri"/>
                <a:ea typeface="Calibri"/>
                <a:cs typeface="Calibri"/>
                <a:sym typeface="Calibri"/>
              </a:rPr>
              <a:t>Day 4 - 				Day 9 - </a:t>
            </a:r>
            <a:endParaRPr sz="1800">
              <a:latin typeface="Calibri"/>
              <a:ea typeface="Calibri"/>
              <a:cs typeface="Calibri"/>
              <a:sym typeface="Calibri"/>
            </a:endParaRPr>
          </a:p>
          <a:p>
            <a:pPr marL="0" lvl="0" indent="0" algn="l" rtl="0">
              <a:spcBef>
                <a:spcPts val="600"/>
              </a:spcBef>
              <a:spcAft>
                <a:spcPts val="0"/>
              </a:spcAft>
              <a:buNone/>
            </a:pPr>
            <a:r>
              <a:rPr lang="en" sz="1800">
                <a:latin typeface="Calibri"/>
                <a:ea typeface="Calibri"/>
                <a:cs typeface="Calibri"/>
                <a:sym typeface="Calibri"/>
              </a:rPr>
              <a:t>Day 5- 				Day 10 -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Happy Monkey"/>
                <a:ea typeface="Happy Monkey"/>
                <a:cs typeface="Happy Monkey"/>
                <a:sym typeface="Happy Monkey"/>
              </a:rPr>
              <a:t>Day 3 - </a:t>
            </a:r>
            <a:r>
              <a:rPr lang="en" sz="3400">
                <a:solidFill>
                  <a:srgbClr val="FF9900"/>
                </a:solidFill>
                <a:highlight>
                  <a:srgbClr val="B45F06"/>
                </a:highlight>
                <a:latin typeface="Happy Monkey"/>
                <a:ea typeface="Happy Monkey"/>
                <a:cs typeface="Happy Monkey"/>
                <a:sym typeface="Happy Monkey"/>
              </a:rPr>
              <a:t>Develop</a:t>
            </a:r>
            <a:r>
              <a:rPr lang="en" sz="3400">
                <a:latin typeface="Happy Monkey"/>
                <a:ea typeface="Happy Monkey"/>
                <a:cs typeface="Happy Monkey"/>
                <a:sym typeface="Happy Monkey"/>
              </a:rPr>
              <a:t> &amp; </a:t>
            </a:r>
            <a:r>
              <a:rPr lang="en" sz="3400">
                <a:solidFill>
                  <a:srgbClr val="FFFFFF"/>
                </a:solidFill>
                <a:highlight>
                  <a:srgbClr val="FF0000"/>
                </a:highlight>
                <a:latin typeface="Happy Monkey"/>
                <a:ea typeface="Happy Monkey"/>
                <a:cs typeface="Happy Monkey"/>
                <a:sym typeface="Happy Monkey"/>
              </a:rPr>
              <a:t>Test</a:t>
            </a:r>
            <a:endParaRPr sz="3400">
              <a:solidFill>
                <a:srgbClr val="FFFFFF"/>
              </a:solidFill>
              <a:highlight>
                <a:srgbClr val="FF0000"/>
              </a:highlight>
              <a:latin typeface="Happy Monkey"/>
              <a:ea typeface="Happy Monkey"/>
              <a:cs typeface="Happy Monkey"/>
              <a:sym typeface="Happy Monkey"/>
            </a:endParaRPr>
          </a:p>
        </p:txBody>
      </p:sp>
      <p:sp>
        <p:nvSpPr>
          <p:cNvPr id="78" name="Google Shape;78;p14"/>
          <p:cNvSpPr txBox="1">
            <a:spLocks noGrp="1"/>
          </p:cNvSpPr>
          <p:nvPr>
            <p:ph type="body" idx="1"/>
          </p:nvPr>
        </p:nvSpPr>
        <p:spPr>
          <a:xfrm>
            <a:off x="406050" y="705200"/>
            <a:ext cx="39945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a:t>
            </a:r>
            <a:endParaRPr sz="1800">
              <a:latin typeface="Calibri"/>
              <a:ea typeface="Calibri"/>
              <a:cs typeface="Calibri"/>
              <a:sym typeface="Calibri"/>
            </a:endParaRPr>
          </a:p>
        </p:txBody>
      </p:sp>
      <p:sp>
        <p:nvSpPr>
          <p:cNvPr id="79" name="Google Shape;79;p14"/>
          <p:cNvSpPr txBox="1">
            <a:spLocks noGrp="1"/>
          </p:cNvSpPr>
          <p:nvPr>
            <p:ph type="body" idx="2"/>
          </p:nvPr>
        </p:nvSpPr>
        <p:spPr>
          <a:xfrm>
            <a:off x="4692300" y="705200"/>
            <a:ext cx="40968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2400" b="1">
                <a:latin typeface="Calibri"/>
                <a:ea typeface="Calibri"/>
                <a:cs typeface="Calibri"/>
                <a:sym typeface="Calibri"/>
              </a:rPr>
              <a:t>Proof of Progress</a:t>
            </a:r>
            <a:r>
              <a:rPr lang="en" sz="1800">
                <a:latin typeface="Calibri"/>
                <a:ea typeface="Calibri"/>
                <a:cs typeface="Calibri"/>
                <a:sym typeface="Calibri"/>
              </a:rPr>
              <a:t>:</a:t>
            </a:r>
            <a:endParaRPr b="1">
              <a:latin typeface="Calibri"/>
              <a:ea typeface="Calibri"/>
              <a:cs typeface="Calibri"/>
              <a:sym typeface="Calibri"/>
            </a:endParaRPr>
          </a:p>
        </p:txBody>
      </p:sp>
      <p:cxnSp>
        <p:nvCxnSpPr>
          <p:cNvPr id="80" name="Google Shape;80;p14"/>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81" name="Google Shape;81;p14"/>
          <p:cNvSpPr txBox="1">
            <a:spLocks noGrp="1"/>
          </p:cNvSpPr>
          <p:nvPr>
            <p:ph type="body" idx="1"/>
          </p:nvPr>
        </p:nvSpPr>
        <p:spPr>
          <a:xfrm>
            <a:off x="354900" y="1638700"/>
            <a:ext cx="4096800" cy="3287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00CC00"/>
                </a:solidFill>
                <a:latin typeface="Calibri"/>
                <a:ea typeface="Calibri"/>
                <a:cs typeface="Calibri"/>
                <a:sym typeface="Calibri"/>
              </a:rPr>
              <a:t>Today’s goal</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Problem</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Success</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Next time</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ctr" rtl="0">
              <a:spcBef>
                <a:spcPts val="600"/>
              </a:spcBef>
              <a:spcAft>
                <a:spcPts val="0"/>
              </a:spcAft>
              <a:buNone/>
            </a:pP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4545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Happy Monkey"/>
                <a:ea typeface="Happy Monkey"/>
                <a:cs typeface="Happy Monkey"/>
                <a:sym typeface="Happy Monkey"/>
              </a:rPr>
              <a:t>Day 4 - </a:t>
            </a:r>
            <a:r>
              <a:rPr lang="en" sz="3400">
                <a:solidFill>
                  <a:srgbClr val="FF9900"/>
                </a:solidFill>
                <a:highlight>
                  <a:srgbClr val="B45F06"/>
                </a:highlight>
                <a:latin typeface="Happy Monkey"/>
                <a:ea typeface="Happy Monkey"/>
                <a:cs typeface="Happy Monkey"/>
                <a:sym typeface="Happy Monkey"/>
              </a:rPr>
              <a:t>Develop</a:t>
            </a:r>
            <a:r>
              <a:rPr lang="en" sz="3400">
                <a:latin typeface="Happy Monkey"/>
                <a:ea typeface="Happy Monkey"/>
                <a:cs typeface="Happy Monkey"/>
                <a:sym typeface="Happy Monkey"/>
              </a:rPr>
              <a:t> &amp; </a:t>
            </a:r>
            <a:r>
              <a:rPr lang="en" sz="3400">
                <a:solidFill>
                  <a:srgbClr val="FFFFFF"/>
                </a:solidFill>
                <a:highlight>
                  <a:srgbClr val="FF0000"/>
                </a:highlight>
                <a:latin typeface="Happy Monkey"/>
                <a:ea typeface="Happy Monkey"/>
                <a:cs typeface="Happy Monkey"/>
                <a:sym typeface="Happy Monkey"/>
              </a:rPr>
              <a:t>Test</a:t>
            </a:r>
            <a:r>
              <a:rPr lang="en" sz="3400">
                <a:latin typeface="Happy Monkey"/>
                <a:ea typeface="Happy Monkey"/>
                <a:cs typeface="Happy Monkey"/>
                <a:sym typeface="Happy Monkey"/>
              </a:rPr>
              <a:t> </a:t>
            </a:r>
            <a:endParaRPr sz="3400">
              <a:latin typeface="Happy Monkey"/>
              <a:ea typeface="Happy Monkey"/>
              <a:cs typeface="Happy Monkey"/>
              <a:sym typeface="Happy Monkey"/>
            </a:endParaRPr>
          </a:p>
        </p:txBody>
      </p:sp>
      <p:sp>
        <p:nvSpPr>
          <p:cNvPr id="87" name="Google Shape;87;p15"/>
          <p:cNvSpPr txBox="1">
            <a:spLocks noGrp="1"/>
          </p:cNvSpPr>
          <p:nvPr>
            <p:ph type="body" idx="1"/>
          </p:nvPr>
        </p:nvSpPr>
        <p:spPr>
          <a:xfrm>
            <a:off x="406050" y="705200"/>
            <a:ext cx="39945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 ??/??</a:t>
            </a:r>
            <a:endParaRPr sz="1800">
              <a:latin typeface="Calibri"/>
              <a:ea typeface="Calibri"/>
              <a:cs typeface="Calibri"/>
              <a:sym typeface="Calibri"/>
            </a:endParaRPr>
          </a:p>
        </p:txBody>
      </p:sp>
      <p:sp>
        <p:nvSpPr>
          <p:cNvPr id="88" name="Google Shape;88;p15"/>
          <p:cNvSpPr txBox="1">
            <a:spLocks noGrp="1"/>
          </p:cNvSpPr>
          <p:nvPr>
            <p:ph type="body" idx="2"/>
          </p:nvPr>
        </p:nvSpPr>
        <p:spPr>
          <a:xfrm>
            <a:off x="4692300" y="705200"/>
            <a:ext cx="40968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2400" b="1">
                <a:latin typeface="Calibri"/>
                <a:ea typeface="Calibri"/>
                <a:cs typeface="Calibri"/>
                <a:sym typeface="Calibri"/>
              </a:rPr>
              <a:t>Proof of Progress</a:t>
            </a:r>
            <a:r>
              <a:rPr lang="en" sz="1800">
                <a:latin typeface="Calibri"/>
                <a:ea typeface="Calibri"/>
                <a:cs typeface="Calibri"/>
                <a:sym typeface="Calibri"/>
              </a:rPr>
              <a:t>:</a:t>
            </a:r>
            <a:endParaRPr b="1">
              <a:latin typeface="Calibri"/>
              <a:ea typeface="Calibri"/>
              <a:cs typeface="Calibri"/>
              <a:sym typeface="Calibri"/>
            </a:endParaRPr>
          </a:p>
        </p:txBody>
      </p:sp>
      <p:cxnSp>
        <p:nvCxnSpPr>
          <p:cNvPr id="89" name="Google Shape;89;p15"/>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90" name="Google Shape;90;p15"/>
          <p:cNvSpPr txBox="1">
            <a:spLocks noGrp="1"/>
          </p:cNvSpPr>
          <p:nvPr>
            <p:ph type="body" idx="1"/>
          </p:nvPr>
        </p:nvSpPr>
        <p:spPr>
          <a:xfrm>
            <a:off x="354900" y="1638700"/>
            <a:ext cx="4096800" cy="3287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00CC00"/>
                </a:solidFill>
                <a:latin typeface="Calibri"/>
                <a:ea typeface="Calibri"/>
                <a:cs typeface="Calibri"/>
                <a:sym typeface="Calibri"/>
              </a:rPr>
              <a:t>Today’s goal</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Problem</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Success</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Next time</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ctr" rtl="0">
              <a:spcBef>
                <a:spcPts val="600"/>
              </a:spcBef>
              <a:spcAft>
                <a:spcPts val="0"/>
              </a:spcAft>
              <a:buNone/>
            </a:pP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0" y="0"/>
            <a:ext cx="9144000" cy="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Happy Monkey"/>
                <a:ea typeface="Happy Monkey"/>
                <a:cs typeface="Happy Monkey"/>
                <a:sym typeface="Happy Monkey"/>
              </a:rPr>
              <a:t>Day 5 - </a:t>
            </a:r>
            <a:r>
              <a:rPr lang="en" sz="3400">
                <a:solidFill>
                  <a:srgbClr val="FF9900"/>
                </a:solidFill>
                <a:highlight>
                  <a:srgbClr val="B45F06"/>
                </a:highlight>
                <a:latin typeface="Happy Monkey"/>
                <a:ea typeface="Happy Monkey"/>
                <a:cs typeface="Happy Monkey"/>
                <a:sym typeface="Happy Monkey"/>
              </a:rPr>
              <a:t>Develop</a:t>
            </a:r>
            <a:r>
              <a:rPr lang="en" sz="3400">
                <a:latin typeface="Happy Monkey"/>
                <a:ea typeface="Happy Monkey"/>
                <a:cs typeface="Happy Monkey"/>
                <a:sym typeface="Happy Monkey"/>
              </a:rPr>
              <a:t> &amp; </a:t>
            </a:r>
            <a:r>
              <a:rPr lang="en" sz="3400">
                <a:solidFill>
                  <a:srgbClr val="FFFFFF"/>
                </a:solidFill>
                <a:highlight>
                  <a:srgbClr val="FF0000"/>
                </a:highlight>
                <a:latin typeface="Happy Monkey"/>
                <a:ea typeface="Happy Monkey"/>
                <a:cs typeface="Happy Monkey"/>
                <a:sym typeface="Happy Monkey"/>
              </a:rPr>
              <a:t>Test</a:t>
            </a:r>
            <a:endParaRPr sz="3400">
              <a:latin typeface="Happy Monkey"/>
              <a:ea typeface="Happy Monkey"/>
              <a:cs typeface="Happy Monkey"/>
              <a:sym typeface="Happy Monkey"/>
            </a:endParaRPr>
          </a:p>
        </p:txBody>
      </p:sp>
      <p:sp>
        <p:nvSpPr>
          <p:cNvPr id="96" name="Google Shape;96;p16"/>
          <p:cNvSpPr txBox="1">
            <a:spLocks noGrp="1"/>
          </p:cNvSpPr>
          <p:nvPr>
            <p:ph type="body" idx="1"/>
          </p:nvPr>
        </p:nvSpPr>
        <p:spPr>
          <a:xfrm>
            <a:off x="406050" y="705200"/>
            <a:ext cx="39945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b="1">
                <a:latin typeface="Calibri"/>
                <a:ea typeface="Calibri"/>
                <a:cs typeface="Calibri"/>
                <a:sym typeface="Calibri"/>
              </a:rPr>
              <a:t>Today's Date:??/??</a:t>
            </a:r>
            <a:endParaRPr sz="1800">
              <a:latin typeface="Calibri"/>
              <a:ea typeface="Calibri"/>
              <a:cs typeface="Calibri"/>
              <a:sym typeface="Calibri"/>
            </a:endParaRPr>
          </a:p>
        </p:txBody>
      </p:sp>
      <p:sp>
        <p:nvSpPr>
          <p:cNvPr id="97" name="Google Shape;97;p16"/>
          <p:cNvSpPr txBox="1">
            <a:spLocks noGrp="1"/>
          </p:cNvSpPr>
          <p:nvPr>
            <p:ph type="body" idx="2"/>
          </p:nvPr>
        </p:nvSpPr>
        <p:spPr>
          <a:xfrm>
            <a:off x="4692300" y="705200"/>
            <a:ext cx="4096800" cy="923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2400" b="1">
                <a:latin typeface="Calibri"/>
                <a:ea typeface="Calibri"/>
                <a:cs typeface="Calibri"/>
                <a:sym typeface="Calibri"/>
              </a:rPr>
              <a:t>Proof of Progress</a:t>
            </a:r>
            <a:r>
              <a:rPr lang="en" sz="1800">
                <a:latin typeface="Calibri"/>
                <a:ea typeface="Calibri"/>
                <a:cs typeface="Calibri"/>
                <a:sym typeface="Calibri"/>
              </a:rPr>
              <a:t>:</a:t>
            </a:r>
            <a:endParaRPr b="1">
              <a:latin typeface="Calibri"/>
              <a:ea typeface="Calibri"/>
              <a:cs typeface="Calibri"/>
              <a:sym typeface="Calibri"/>
            </a:endParaRPr>
          </a:p>
        </p:txBody>
      </p:sp>
      <p:cxnSp>
        <p:nvCxnSpPr>
          <p:cNvPr id="98" name="Google Shape;98;p16"/>
          <p:cNvCxnSpPr/>
          <p:nvPr/>
        </p:nvCxnSpPr>
        <p:spPr>
          <a:xfrm>
            <a:off x="45450" y="715238"/>
            <a:ext cx="9053100" cy="0"/>
          </a:xfrm>
          <a:prstGeom prst="straightConnector1">
            <a:avLst/>
          </a:prstGeom>
          <a:noFill/>
          <a:ln w="19050" cap="flat" cmpd="sng">
            <a:solidFill>
              <a:schemeClr val="dk2"/>
            </a:solidFill>
            <a:prstDash val="solid"/>
            <a:round/>
            <a:headEnd type="none" w="med" len="med"/>
            <a:tailEnd type="none" w="med" len="med"/>
          </a:ln>
        </p:spPr>
      </p:cxnSp>
      <p:sp>
        <p:nvSpPr>
          <p:cNvPr id="99" name="Google Shape;99;p16"/>
          <p:cNvSpPr txBox="1">
            <a:spLocks noGrp="1"/>
          </p:cNvSpPr>
          <p:nvPr>
            <p:ph type="body" idx="1"/>
          </p:nvPr>
        </p:nvSpPr>
        <p:spPr>
          <a:xfrm>
            <a:off x="354900" y="1638700"/>
            <a:ext cx="4096800" cy="3287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00CC00"/>
                </a:solidFill>
                <a:latin typeface="Calibri"/>
                <a:ea typeface="Calibri"/>
                <a:cs typeface="Calibri"/>
                <a:sym typeface="Calibri"/>
              </a:rPr>
              <a:t>Today’s goal</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Problem</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Success</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b="1">
              <a:latin typeface="Calibri"/>
              <a:ea typeface="Calibri"/>
              <a:cs typeface="Calibri"/>
              <a:sym typeface="Calibri"/>
            </a:endParaRPr>
          </a:p>
          <a:p>
            <a:pPr marL="0" lvl="0" indent="0" algn="l" rtl="0">
              <a:spcBef>
                <a:spcPts val="600"/>
              </a:spcBef>
              <a:spcAft>
                <a:spcPts val="0"/>
              </a:spcAft>
              <a:buNone/>
            </a:pPr>
            <a:r>
              <a:rPr lang="en" sz="1800" b="1">
                <a:solidFill>
                  <a:srgbClr val="FF0000"/>
                </a:solidFill>
                <a:latin typeface="Calibri"/>
                <a:ea typeface="Calibri"/>
                <a:cs typeface="Calibri"/>
                <a:sym typeface="Calibri"/>
              </a:rPr>
              <a:t>Next time</a:t>
            </a:r>
            <a:r>
              <a:rPr lang="en"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600"/>
              </a:spcBef>
              <a:spcAft>
                <a:spcPts val="0"/>
              </a:spcAft>
              <a:buNone/>
            </a:pPr>
            <a:endParaRPr sz="1800">
              <a:latin typeface="Calibri"/>
              <a:ea typeface="Calibri"/>
              <a:cs typeface="Calibri"/>
              <a:sym typeface="Calibri"/>
            </a:endParaRPr>
          </a:p>
          <a:p>
            <a:pPr marL="0" lvl="0" indent="0" algn="ctr" rtl="0">
              <a:spcBef>
                <a:spcPts val="600"/>
              </a:spcBef>
              <a:spcAft>
                <a:spcPts val="0"/>
              </a:spcAft>
              <a:buNone/>
            </a:pP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On-screen Show (16:9)</PresentationFormat>
  <Paragraphs>205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Happy Monkey</vt:lpstr>
      <vt:lpstr>Calibri</vt:lpstr>
      <vt:lpstr>Varela Round</vt:lpstr>
      <vt:lpstr>Rock Salt</vt:lpstr>
      <vt:lpstr>Simple Light</vt:lpstr>
      <vt:lpstr>Project Planner   </vt:lpstr>
      <vt:lpstr>Project Planner  </vt:lpstr>
      <vt:lpstr>Project Planner </vt:lpstr>
      <vt:lpstr>Reminders</vt:lpstr>
      <vt:lpstr>Day 1 - Explore</vt:lpstr>
      <vt:lpstr>Day 2 - Define the Problem &amp; Research</vt:lpstr>
      <vt:lpstr>Day 3 - Develop &amp; Test</vt:lpstr>
      <vt:lpstr>Day 4 - Develop &amp; Test </vt:lpstr>
      <vt:lpstr>Day 5 - Develop &amp; Test</vt:lpstr>
      <vt:lpstr>Day 6 - Develop &amp; Test</vt:lpstr>
      <vt:lpstr>Day 7 - Develop &amp; Test</vt:lpstr>
      <vt:lpstr>Day 8 - Develop &amp; Test</vt:lpstr>
      <vt:lpstr>Day 9 - Develop &amp; Test </vt:lpstr>
      <vt:lpstr>Day 10 - Share the Solution</vt:lpstr>
      <vt:lpstr>Self Assessment Rubric</vt:lpstr>
      <vt:lpstr>Title Slide</vt:lpstr>
      <vt:lpstr>Real World Connection</vt:lpstr>
      <vt:lpstr>SMART Goal Page</vt:lpstr>
      <vt:lpstr>Challenges You Faced</vt:lpstr>
      <vt:lpstr>Successes</vt:lpstr>
      <vt:lpstr>Final Product</vt:lpstr>
      <vt:lpstr>Presentation Template</vt:lpstr>
      <vt:lpstr>Title Slide</vt:lpstr>
      <vt:lpstr>Real World Connection</vt:lpstr>
      <vt:lpstr>SMART Goal Page</vt:lpstr>
      <vt:lpstr>Challenges You Faced</vt:lpstr>
      <vt:lpstr>Successes</vt:lpstr>
      <vt:lpstr>Final Product</vt:lpstr>
      <vt:lpstr>Enrichment Task: New Concepts or Vocabulary</vt:lpstr>
      <vt:lpstr>Enrichment Task: STEM Career Connection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Planner   </dc:title>
  <cp:lastModifiedBy>Erin Hagedorn</cp:lastModifiedBy>
  <cp:revision>1</cp:revision>
  <dcterms:modified xsi:type="dcterms:W3CDTF">2018-11-07T12:56:12Z</dcterms:modified>
</cp:coreProperties>
</file>